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16"/>
  </p:notesMasterIdLst>
  <p:handoutMasterIdLst>
    <p:handoutMasterId r:id="rId117"/>
  </p:handoutMasterIdLst>
  <p:sldIdLst>
    <p:sldId id="256" r:id="rId2"/>
    <p:sldId id="301" r:id="rId3"/>
    <p:sldId id="304" r:id="rId4"/>
    <p:sldId id="305" r:id="rId5"/>
    <p:sldId id="308" r:id="rId6"/>
    <p:sldId id="309" r:id="rId7"/>
    <p:sldId id="390" r:id="rId8"/>
    <p:sldId id="393" r:id="rId9"/>
    <p:sldId id="394" r:id="rId10"/>
    <p:sldId id="401" r:id="rId11"/>
    <p:sldId id="310" r:id="rId12"/>
    <p:sldId id="306" r:id="rId13"/>
    <p:sldId id="404" r:id="rId14"/>
    <p:sldId id="311" r:id="rId15"/>
    <p:sldId id="398" r:id="rId16"/>
    <p:sldId id="399" r:id="rId17"/>
    <p:sldId id="400" r:id="rId18"/>
    <p:sldId id="313" r:id="rId19"/>
    <p:sldId id="396" r:id="rId20"/>
    <p:sldId id="397" r:id="rId21"/>
    <p:sldId id="395" r:id="rId22"/>
    <p:sldId id="312" r:id="rId23"/>
    <p:sldId id="314" r:id="rId24"/>
    <p:sldId id="315" r:id="rId25"/>
    <p:sldId id="316" r:id="rId26"/>
    <p:sldId id="317" r:id="rId27"/>
    <p:sldId id="318" r:id="rId28"/>
    <p:sldId id="319" r:id="rId29"/>
    <p:sldId id="402" r:id="rId30"/>
    <p:sldId id="387" r:id="rId31"/>
    <p:sldId id="321" r:id="rId32"/>
    <p:sldId id="344" r:id="rId33"/>
    <p:sldId id="345" r:id="rId34"/>
    <p:sldId id="346" r:id="rId35"/>
    <p:sldId id="347" r:id="rId36"/>
    <p:sldId id="350" r:id="rId37"/>
    <p:sldId id="343" r:id="rId38"/>
    <p:sldId id="325" r:id="rId39"/>
    <p:sldId id="348" r:id="rId40"/>
    <p:sldId id="351" r:id="rId41"/>
    <p:sldId id="352" r:id="rId42"/>
    <p:sldId id="353" r:id="rId43"/>
    <p:sldId id="354" r:id="rId44"/>
    <p:sldId id="357" r:id="rId45"/>
    <p:sldId id="358" r:id="rId46"/>
    <p:sldId id="355" r:id="rId47"/>
    <p:sldId id="356" r:id="rId48"/>
    <p:sldId id="359" r:id="rId49"/>
    <p:sldId id="360" r:id="rId50"/>
    <p:sldId id="322" r:id="rId51"/>
    <p:sldId id="323" r:id="rId52"/>
    <p:sldId id="388" r:id="rId53"/>
    <p:sldId id="324" r:id="rId54"/>
    <p:sldId id="405" r:id="rId55"/>
    <p:sldId id="331" r:id="rId56"/>
    <p:sldId id="362" r:id="rId57"/>
    <p:sldId id="363" r:id="rId58"/>
    <p:sldId id="364" r:id="rId59"/>
    <p:sldId id="365" r:id="rId60"/>
    <p:sldId id="330" r:id="rId61"/>
    <p:sldId id="366" r:id="rId62"/>
    <p:sldId id="367" r:id="rId63"/>
    <p:sldId id="368" r:id="rId64"/>
    <p:sldId id="329" r:id="rId65"/>
    <p:sldId id="369" r:id="rId66"/>
    <p:sldId id="370" r:id="rId67"/>
    <p:sldId id="371" r:id="rId68"/>
    <p:sldId id="378" r:id="rId69"/>
    <p:sldId id="379" r:id="rId70"/>
    <p:sldId id="380" r:id="rId71"/>
    <p:sldId id="381" r:id="rId72"/>
    <p:sldId id="328" r:id="rId73"/>
    <p:sldId id="372" r:id="rId74"/>
    <p:sldId id="373" r:id="rId75"/>
    <p:sldId id="374" r:id="rId76"/>
    <p:sldId id="375" r:id="rId77"/>
    <p:sldId id="382" r:id="rId78"/>
    <p:sldId id="383" r:id="rId79"/>
    <p:sldId id="384" r:id="rId80"/>
    <p:sldId id="385" r:id="rId81"/>
    <p:sldId id="386" r:id="rId82"/>
    <p:sldId id="327" r:id="rId83"/>
    <p:sldId id="361" r:id="rId84"/>
    <p:sldId id="376" r:id="rId85"/>
    <p:sldId id="377" r:id="rId86"/>
    <p:sldId id="332" r:id="rId87"/>
    <p:sldId id="333" r:id="rId88"/>
    <p:sldId id="334" r:id="rId89"/>
    <p:sldId id="389" r:id="rId90"/>
    <p:sldId id="335" r:id="rId91"/>
    <p:sldId id="336" r:id="rId92"/>
    <p:sldId id="337" r:id="rId93"/>
    <p:sldId id="403" r:id="rId94"/>
    <p:sldId id="338" r:id="rId95"/>
    <p:sldId id="339" r:id="rId96"/>
    <p:sldId id="410" r:id="rId97"/>
    <p:sldId id="341" r:id="rId98"/>
    <p:sldId id="406" r:id="rId99"/>
    <p:sldId id="342" r:id="rId100"/>
    <p:sldId id="407" r:id="rId101"/>
    <p:sldId id="408" r:id="rId102"/>
    <p:sldId id="409" r:id="rId103"/>
    <p:sldId id="340" r:id="rId104"/>
    <p:sldId id="411" r:id="rId105"/>
    <p:sldId id="412" r:id="rId106"/>
    <p:sldId id="413" r:id="rId107"/>
    <p:sldId id="414" r:id="rId108"/>
    <p:sldId id="415" r:id="rId109"/>
    <p:sldId id="416" r:id="rId110"/>
    <p:sldId id="417" r:id="rId111"/>
    <p:sldId id="418" r:id="rId112"/>
    <p:sldId id="419" r:id="rId113"/>
    <p:sldId id="420" r:id="rId114"/>
    <p:sldId id="307" r:id="rId115"/>
  </p:sldIdLst>
  <p:sldSz cx="9144000" cy="6858000" type="screen4x3"/>
  <p:notesSz cx="7099300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6" autoAdjust="0"/>
    <p:restoredTop sz="94849" autoAdjust="0"/>
  </p:normalViewPr>
  <p:slideViewPr>
    <p:cSldViewPr>
      <p:cViewPr>
        <p:scale>
          <a:sx n="75" d="100"/>
          <a:sy n="75" d="100"/>
        </p:scale>
        <p:origin x="-1368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9" d="100"/>
          <a:sy n="49" d="100"/>
        </p:scale>
        <p:origin x="-3006" y="-114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9708C-EE8B-4D7D-BB5F-E3CEE1A297F1}" type="datetimeFigureOut">
              <a:rPr lang="pt-BR" smtClean="0"/>
              <a:t>12/01/2021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C0D19-B26F-4D61-8F29-C0172F09F8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23458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4AECF-079C-4448-9344-518E4B7B5EC7}" type="datetimeFigureOut">
              <a:rPr lang="en-US" smtClean="0"/>
              <a:pPr/>
              <a:t>1/12/2021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844EE-600A-4AD9-84A4-3364FEB73BC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42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44EE-600A-4AD9-84A4-3364FEB73BC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11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44EE-600A-4AD9-84A4-3364FEB73BC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77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44EE-600A-4AD9-84A4-3364FEB73BC0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9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12/01/2021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12/01/2021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12/01/2021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12/01/2021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12/01/2021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12/01/2021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12/01/2021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12/01/2021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12/01/2021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12/01/2021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pt-BR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Clique no ícone para adicionar uma imagem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12/01/2021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529E3B79-7FA8-4D30-89CA-7874055EFE30}" type="datetimeFigureOut">
              <a:rPr lang="pt-BR" smtClean="0"/>
              <a:pPr/>
              <a:t>12/01/2021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microsoft.com/office/2007/relationships/hdphoto" Target="../media/hdphoto2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78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7" Type="http://schemas.openxmlformats.org/officeDocument/2006/relationships/image" Target="../media/image85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7" Type="http://schemas.openxmlformats.org/officeDocument/2006/relationships/image" Target="../media/image91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7" Type="http://schemas.openxmlformats.org/officeDocument/2006/relationships/image" Target="../media/image104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89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7" Type="http://schemas.openxmlformats.org/officeDocument/2006/relationships/image" Target="../media/image110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7" Type="http://schemas.openxmlformats.org/officeDocument/2006/relationships/image" Target="../media/image116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jpeg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7" Type="http://schemas.openxmlformats.org/officeDocument/2006/relationships/image" Target="../media/image122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eg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7" Type="http://schemas.openxmlformats.org/officeDocument/2006/relationships/image" Target="../media/image128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eg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7" Type="http://schemas.openxmlformats.org/officeDocument/2006/relationships/image" Target="../media/image134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7" Type="http://schemas.openxmlformats.org/officeDocument/2006/relationships/image" Target="../media/image141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jpeg"/><Relationship Id="rId5" Type="http://schemas.openxmlformats.org/officeDocument/2006/relationships/image" Target="../media/image139.jpeg"/><Relationship Id="rId4" Type="http://schemas.openxmlformats.org/officeDocument/2006/relationships/image" Target="../media/image138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7" Type="http://schemas.openxmlformats.org/officeDocument/2006/relationships/image" Target="../media/image147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jpe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7" Type="http://schemas.openxmlformats.org/officeDocument/2006/relationships/image" Target="../media/image153.jpe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jpeg"/><Relationship Id="rId5" Type="http://schemas.openxmlformats.org/officeDocument/2006/relationships/image" Target="../media/image151.jpeg"/><Relationship Id="rId4" Type="http://schemas.openxmlformats.org/officeDocument/2006/relationships/image" Target="../media/image150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7" Type="http://schemas.openxmlformats.org/officeDocument/2006/relationships/image" Target="../media/image159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jpeg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7" Type="http://schemas.openxmlformats.org/officeDocument/2006/relationships/image" Target="../media/image60.jpe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162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7" Type="http://schemas.openxmlformats.org/officeDocument/2006/relationships/image" Target="../media/image168.jpe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jpeg"/><Relationship Id="rId5" Type="http://schemas.openxmlformats.org/officeDocument/2006/relationships/image" Target="../media/image166.jpeg"/><Relationship Id="rId4" Type="http://schemas.openxmlformats.org/officeDocument/2006/relationships/image" Target="../media/image165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7" Type="http://schemas.openxmlformats.org/officeDocument/2006/relationships/image" Target="../media/image174.jpe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jpeg"/><Relationship Id="rId5" Type="http://schemas.openxmlformats.org/officeDocument/2006/relationships/image" Target="../media/image172.jpeg"/><Relationship Id="rId4" Type="http://schemas.openxmlformats.org/officeDocument/2006/relationships/image" Target="../media/image17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7" Type="http://schemas.openxmlformats.org/officeDocument/2006/relationships/image" Target="../media/image180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jpeg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jpeg"/><Relationship Id="rId4" Type="http://schemas.openxmlformats.org/officeDocument/2006/relationships/image" Target="../media/image183.jpe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7" Type="http://schemas.openxmlformats.org/officeDocument/2006/relationships/image" Target="../media/image190.jpeg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jpeg"/><Relationship Id="rId5" Type="http://schemas.openxmlformats.org/officeDocument/2006/relationships/image" Target="../media/image188.jpeg"/><Relationship Id="rId4" Type="http://schemas.openxmlformats.org/officeDocument/2006/relationships/image" Target="../media/image187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7" Type="http://schemas.openxmlformats.org/officeDocument/2006/relationships/image" Target="../media/image196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jpeg"/><Relationship Id="rId5" Type="http://schemas.openxmlformats.org/officeDocument/2006/relationships/image" Target="../media/image194.jpeg"/><Relationship Id="rId4" Type="http://schemas.openxmlformats.org/officeDocument/2006/relationships/image" Target="../media/image193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200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3995" y="2636912"/>
            <a:ext cx="8229600" cy="18288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Projeto e desenvolvimento de um protótipo de braço robótico com 5 graus de liberdade</a:t>
            </a:r>
            <a:endParaRPr lang="pt-BR" dirty="0"/>
          </a:p>
        </p:txBody>
      </p:sp>
      <p:sp>
        <p:nvSpPr>
          <p:cNvPr id="6" name="CaixaDeTexto 4"/>
          <p:cNvSpPr txBox="1"/>
          <p:nvPr/>
        </p:nvSpPr>
        <p:spPr>
          <a:xfrm>
            <a:off x="4068660" y="5013176"/>
            <a:ext cx="4568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pt-BR" sz="2000" b="1" cap="all" dirty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Amaro Duarte de Paula Neto</a:t>
            </a:r>
          </a:p>
        </p:txBody>
      </p:sp>
    </p:spTree>
    <p:extLst>
      <p:ext uri="{BB962C8B-B14F-4D97-AF65-F5344CB8AC3E}">
        <p14:creationId xmlns:p14="http://schemas.microsoft.com/office/powerpoint/2010/main" val="273189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  <a:endParaRPr lang="pt-BR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93438"/>
            <a:ext cx="7488832" cy="3490496"/>
          </a:xfrm>
          <a:prstGeom prst="rect">
            <a:avLst/>
          </a:prstGeom>
        </p:spPr>
      </p:pic>
      <p:pic>
        <p:nvPicPr>
          <p:cNvPr id="6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403648" y="4995992"/>
            <a:ext cx="6192688" cy="171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6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Consumo </a:t>
            </a:r>
            <a:r>
              <a:rPr lang="pt-BR" dirty="0"/>
              <a:t>de corrente:</a:t>
            </a:r>
          </a:p>
          <a:p>
            <a:pPr lvl="1"/>
            <a:r>
              <a:rPr lang="pt-BR" dirty="0"/>
              <a:t>Máximo: 3A com braço na </a:t>
            </a:r>
            <a:r>
              <a:rPr lang="pt-BR" dirty="0" smtClean="0"/>
              <a:t>horizontal, sem segurar qualquer objeto</a:t>
            </a:r>
            <a:endParaRPr lang="pt-BR" dirty="0"/>
          </a:p>
          <a:p>
            <a:pPr lvl="1"/>
            <a:r>
              <a:rPr lang="pt-BR" dirty="0"/>
              <a:t>Mínimo: 40mA, com os servos desenergizados ou com braço totalmente na </a:t>
            </a:r>
            <a:r>
              <a:rPr lang="pt-BR" dirty="0" smtClean="0"/>
              <a:t>vertical</a:t>
            </a:r>
          </a:p>
          <a:p>
            <a:r>
              <a:rPr lang="pt-BR" dirty="0" smtClean="0"/>
              <a:t>Dificuldades para o braço robô sair da posição horizontal para a vertical, mesmo sem segurar qualquer objeto. Junta 1 ocasionalmente não respondia, sendo necessário ajudar a levantar o braço robô com a mão.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705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Determinação dos ângulos máximos e mínimos das juntas. Referenciais dos ângulos:</a:t>
            </a:r>
          </a:p>
          <a:p>
            <a:pPr lvl="1"/>
            <a:r>
              <a:rPr lang="pt-BR" dirty="0" smtClean="0"/>
              <a:t>Junta 0: Eixo imaginário paralelo à base, apontando para frente. Negativo: apontando para a direita do eixo; Positivo: apontando para a esquerda do eixo</a:t>
            </a:r>
            <a:endParaRPr lang="pt-BR" dirty="0"/>
          </a:p>
          <a:p>
            <a:pPr lvl="1"/>
            <a:r>
              <a:rPr lang="pt-BR" dirty="0" smtClean="0"/>
              <a:t>Junta 1: Eixo imaginário paralelo ao eixo de giro da base giratória. Negativo: segmento L1 inclinado para frente; positivo: segmento L1 inclinado para trás.</a:t>
            </a:r>
          </a:p>
          <a:p>
            <a:pPr lvl="1"/>
            <a:r>
              <a:rPr lang="pt-BR" dirty="0" smtClean="0"/>
              <a:t>Junta 2: Eixo imaginário paralelo ao segmento L1. Negativo: segmento L2 inclinado para frente; zero: segmento L2 alinhado ao segmento L1.</a:t>
            </a:r>
          </a:p>
        </p:txBody>
      </p:sp>
    </p:spTree>
    <p:extLst>
      <p:ext uri="{BB962C8B-B14F-4D97-AF65-F5344CB8AC3E}">
        <p14:creationId xmlns:p14="http://schemas.microsoft.com/office/powerpoint/2010/main" val="289484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Determinação dos ângulos máximos e mínimos das juntas. Referenciais dos ângulos:</a:t>
            </a:r>
          </a:p>
          <a:p>
            <a:pPr lvl="1"/>
            <a:r>
              <a:rPr lang="pt-BR" dirty="0" smtClean="0"/>
              <a:t>Junta 3: Eixo imaginário paralelo ao segmento L2. Negativo: segmento L3 inclinado para frente; positivo: segmento L3 inclinado para trás.</a:t>
            </a:r>
          </a:p>
          <a:p>
            <a:pPr lvl="1"/>
            <a:r>
              <a:rPr lang="pt-BR" dirty="0" smtClean="0"/>
              <a:t>Junta 4: Estando o braço robô inteiro na vertical, é o eixo imaginário paralelo ao mesmo eixo imaginário da junta 0, apontando também para frente.</a:t>
            </a:r>
          </a:p>
        </p:txBody>
      </p:sp>
    </p:spTree>
    <p:extLst>
      <p:ext uri="{BB962C8B-B14F-4D97-AF65-F5344CB8AC3E}">
        <p14:creationId xmlns:p14="http://schemas.microsoft.com/office/powerpoint/2010/main" val="124741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5052630"/>
              </p:ext>
            </p:extLst>
          </p:nvPr>
        </p:nvGraphicFramePr>
        <p:xfrm>
          <a:off x="179512" y="1772816"/>
          <a:ext cx="8903069" cy="3291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0227"/>
                <a:gridCol w="1780227"/>
                <a:gridCol w="1780227"/>
                <a:gridCol w="1781194"/>
                <a:gridCol w="1781194"/>
              </a:tblGrid>
              <a:tr h="405765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Junta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Ângulos em graus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Posição em us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40576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Mínimo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Máximo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Mínima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Máxima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J0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-90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100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480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2432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J1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-90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40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768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2256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J2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-133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800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2208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J3*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-126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74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528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2480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J4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-90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90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512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2432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GR**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180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416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2000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</a:tbl>
          </a:graphicData>
        </a:graphic>
      </p:graphicFrame>
      <p:sp>
        <p:nvSpPr>
          <p:cNvPr id="3" name="Retângulo 2"/>
          <p:cNvSpPr/>
          <p:nvPr/>
        </p:nvSpPr>
        <p:spPr>
          <a:xfrm>
            <a:off x="179512" y="5106275"/>
            <a:ext cx="8784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* Esta junta utiliza proporção invertida, ou seja, sua posição mínima representa seu ângulo máximo, e sua posição máxima representa seu ângulo mínimo.</a:t>
            </a:r>
          </a:p>
          <a:p>
            <a:r>
              <a:rPr lang="pt-BR" dirty="0"/>
              <a:t>** Ângulos se aplicam ao eixo do servo da garra</a:t>
            </a:r>
          </a:p>
        </p:txBody>
      </p:sp>
    </p:spTree>
    <p:extLst>
      <p:ext uri="{BB962C8B-B14F-4D97-AF65-F5344CB8AC3E}">
        <p14:creationId xmlns:p14="http://schemas.microsoft.com/office/powerpoint/2010/main" val="415986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Se as juntas forem </a:t>
            </a:r>
            <a:r>
              <a:rPr lang="pt-BR" dirty="0" err="1" smtClean="0"/>
              <a:t>setadas</a:t>
            </a:r>
            <a:r>
              <a:rPr lang="pt-BR" dirty="0" smtClean="0"/>
              <a:t> para as posições mínimas, o braço-robô tenta atingir uma posição impossível, tentando posicionar a garra para dentro da base giratória.</a:t>
            </a:r>
          </a:p>
          <a:p>
            <a:pPr lvl="1"/>
            <a:r>
              <a:rPr lang="pt-BR" dirty="0" smtClean="0"/>
              <a:t>Controle de posição só seria possível com cinemática direta/inversa, para determinação mais precisa do espaço de trabalho do braço-robô.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4110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braço robô trepida muito em movimento, principalmente quando se move lentamente. Isso se deve aos seguintes fatores:</a:t>
            </a:r>
          </a:p>
          <a:p>
            <a:pPr lvl="1"/>
            <a:r>
              <a:rPr lang="pt-BR" dirty="0" smtClean="0"/>
              <a:t>Falta de um mecanismo de amortecimento das juntas (ex.: molas de torção);</a:t>
            </a:r>
          </a:p>
          <a:p>
            <a:pPr lvl="1"/>
            <a:r>
              <a:rPr lang="pt-BR" dirty="0" smtClean="0"/>
              <a:t>O controle de posição enquanto em movimento é indireto, ou seja, a posição que a placa Mini Maestro 24 entende que o </a:t>
            </a:r>
            <a:r>
              <a:rPr lang="pt-BR" dirty="0" err="1" smtClean="0"/>
              <a:t>servomotor</a:t>
            </a:r>
            <a:r>
              <a:rPr lang="pt-BR" dirty="0" smtClean="0"/>
              <a:t> esteja assumindo nem sempre é a posição verdadeira do mesmo.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161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O braço robô trepida quando está parado em qualquer posição que não seja a vertical. Isso se deve aos seguintes fatores:</a:t>
            </a:r>
          </a:p>
          <a:p>
            <a:pPr lvl="1"/>
            <a:r>
              <a:rPr lang="pt-BR" dirty="0" smtClean="0"/>
              <a:t>Falta de um mecanismo de amortecimento das juntas (ex.: molas de torção);</a:t>
            </a:r>
          </a:p>
          <a:p>
            <a:pPr lvl="1"/>
            <a:r>
              <a:rPr lang="pt-BR" dirty="0" err="1" smtClean="0"/>
              <a:t>Servomotores</a:t>
            </a:r>
            <a:r>
              <a:rPr lang="pt-BR" dirty="0" smtClean="0"/>
              <a:t> de hobby não possuem mecanismo de frenagem quando estão parados (juntas de robôs industriais normalmente possuem mecanismo de frenagem nas juntas, para economia de energia);</a:t>
            </a:r>
          </a:p>
          <a:p>
            <a:pPr lvl="1"/>
            <a:r>
              <a:rPr lang="pt-BR" dirty="0" smtClean="0"/>
              <a:t>A frequência com que os </a:t>
            </a:r>
            <a:r>
              <a:rPr lang="pt-BR" dirty="0" err="1" smtClean="0"/>
              <a:t>servomotores</a:t>
            </a:r>
            <a:r>
              <a:rPr lang="pt-BR" dirty="0" smtClean="0"/>
              <a:t> de hobby checam a posição do eixo não é alta o suficiente para manter o eixo do servo virtualmente parado. Notar que o período do sinal PWM enviado para o </a:t>
            </a:r>
            <a:r>
              <a:rPr lang="pt-BR" dirty="0" err="1" smtClean="0"/>
              <a:t>servomotor</a:t>
            </a:r>
            <a:r>
              <a:rPr lang="pt-BR" dirty="0" smtClean="0"/>
              <a:t> é de 20ms.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25663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Considerações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Escolha dos tamanhos dos segmentos na fase de projeto (cálculos) pode ter tornado o posicionamento da garra menos flexível que o intencionado.</a:t>
            </a:r>
          </a:p>
          <a:p>
            <a:r>
              <a:rPr lang="pt-BR" dirty="0" smtClean="0"/>
              <a:t>Pesos calculados para os segmentos levaram em conta pedaços inteiros da barra de alumínio, mas não levaram em conta a presença de fios elétricos e dos parafusos. Consequência: segmento L1 pode ter ficado mais pesado que o peso que foi calculado, exigindo mais do servo da junta 1, tornando o braço-robô fraco, mesmo para mover objetos de 50 gramas saindo da posição horizontal.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65135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Considerações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Opções para reparar a junta 1:</a:t>
            </a:r>
          </a:p>
          <a:p>
            <a:pPr lvl="1"/>
            <a:r>
              <a:rPr lang="pt-BR" dirty="0" smtClean="0"/>
              <a:t>Simplificar a estrutura do segmento L1</a:t>
            </a:r>
          </a:p>
          <a:p>
            <a:pPr lvl="1"/>
            <a:r>
              <a:rPr lang="pt-BR" dirty="0" smtClean="0"/>
              <a:t>Substituir o servo da junta 1 por 2 servos que somem um torque bem maior.</a:t>
            </a:r>
          </a:p>
          <a:p>
            <a:r>
              <a:rPr lang="pt-BR" dirty="0" smtClean="0"/>
              <a:t>Alta </a:t>
            </a:r>
            <a:r>
              <a:rPr lang="pt-BR" dirty="0" err="1" smtClean="0"/>
              <a:t>repetibilidade</a:t>
            </a:r>
            <a:r>
              <a:rPr lang="pt-BR" dirty="0" smtClean="0"/>
              <a:t>, devido às trepidações (2 a 3 cm).</a:t>
            </a:r>
          </a:p>
          <a:p>
            <a:pPr lvl="1"/>
            <a:r>
              <a:rPr lang="pt-BR" dirty="0" smtClean="0"/>
              <a:t>Molas de torção nas juntas reduziriam a trepidação, a </a:t>
            </a:r>
            <a:r>
              <a:rPr lang="pt-BR" dirty="0" err="1" smtClean="0"/>
              <a:t>repetibilidade</a:t>
            </a:r>
            <a:r>
              <a:rPr lang="pt-BR" dirty="0" smtClean="0"/>
              <a:t> (consequentemente) e o torque sofrido pelas juntas 1, 2 e 3 (e a corrente elétrica consumida) quando o braço estivesse na horizontal.</a:t>
            </a:r>
          </a:p>
          <a:p>
            <a:pPr lvl="1"/>
            <a:r>
              <a:rPr lang="pt-BR" dirty="0" smtClean="0"/>
              <a:t>Molas de torção iriam fazer o braço robô tender à </a:t>
            </a:r>
            <a:r>
              <a:rPr lang="pt-BR" smtClean="0"/>
              <a:t>posição vertical.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96650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Considerações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Ausência de feedback (medição de ângulos) verdadeiro das juntas.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5596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Representação de </a:t>
            </a:r>
            <a:br>
              <a:rPr lang="pt-BR" dirty="0" smtClean="0"/>
            </a:br>
            <a:r>
              <a:rPr lang="pt-BR" dirty="0" smtClean="0"/>
              <a:t>mecanismos do manipulador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Elos ou segmentos</a:t>
            </a:r>
          </a:p>
          <a:p>
            <a:pPr lvl="1"/>
            <a:r>
              <a:rPr lang="pt-BR" dirty="0" smtClean="0"/>
              <a:t>Une uma junta à base fixa, uma junta à outra e/ou uma junta ao atuador final.</a:t>
            </a:r>
          </a:p>
          <a:p>
            <a:pPr lvl="1"/>
            <a:r>
              <a:rPr lang="pt-BR" dirty="0" smtClean="0"/>
              <a:t>Define o material do manipulador</a:t>
            </a:r>
          </a:p>
          <a:p>
            <a:r>
              <a:rPr lang="pt-BR" dirty="0" smtClean="0"/>
              <a:t>Juntas</a:t>
            </a:r>
          </a:p>
          <a:p>
            <a:pPr lvl="1"/>
            <a:r>
              <a:rPr lang="pt-BR" dirty="0" smtClean="0"/>
              <a:t>Movimento entre dois segmentos (elos)</a:t>
            </a:r>
          </a:p>
          <a:p>
            <a:pPr lvl="1"/>
            <a:r>
              <a:rPr lang="pt-BR" dirty="0" smtClean="0"/>
              <a:t>1 junta = 1 grau de liberdade</a:t>
            </a:r>
          </a:p>
          <a:p>
            <a:r>
              <a:rPr lang="pt-BR" dirty="0" smtClean="0"/>
              <a:t>Base fixa</a:t>
            </a:r>
          </a:p>
          <a:p>
            <a:pPr lvl="1"/>
            <a:r>
              <a:rPr lang="pt-BR" dirty="0" smtClean="0"/>
              <a:t>Referencial de posição do atuador final</a:t>
            </a:r>
          </a:p>
          <a:p>
            <a:r>
              <a:rPr lang="pt-BR" dirty="0" smtClean="0"/>
              <a:t>Atuador final</a:t>
            </a:r>
          </a:p>
          <a:p>
            <a:pPr lvl="1"/>
            <a:r>
              <a:rPr lang="pt-BR" dirty="0" smtClean="0"/>
              <a:t>Define a função do manipulador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820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Planos para o futuro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Resolver os problemas descritos nos resultados obtidos e nas considerações finais</a:t>
            </a:r>
          </a:p>
          <a:p>
            <a:r>
              <a:rPr lang="pt-BR" dirty="0" smtClean="0"/>
              <a:t>Modificar os servos para pegar as saídas dos potenciômetros internos e conectá-las aos canais da placa Mini Maestro 24.</a:t>
            </a:r>
          </a:p>
          <a:p>
            <a:pPr lvl="1"/>
            <a:r>
              <a:rPr lang="pt-BR" dirty="0" smtClean="0"/>
              <a:t>Monitorar e controlar fielmente a posição das juntas</a:t>
            </a:r>
          </a:p>
          <a:p>
            <a:pPr lvl="1"/>
            <a:r>
              <a:rPr lang="pt-BR" dirty="0" smtClean="0"/>
              <a:t>Detectar quando existem forças externas sendo aplicadas sobre o braço-robô</a:t>
            </a:r>
          </a:p>
          <a:p>
            <a:pPr lvl="1"/>
            <a:r>
              <a:rPr lang="pt-BR" dirty="0" smtClean="0"/>
              <a:t>Detectar quando o braço-robô não possui força suficiente para se mover (ou mover uma das juntas)</a:t>
            </a:r>
          </a:p>
          <a:p>
            <a:pPr lvl="1"/>
            <a:r>
              <a:rPr lang="pt-BR" dirty="0" smtClean="0"/>
              <a:t>Programar mais facilmente as sequências de posições do braço-robô, bastando apenas posicionar manualmente as juntas do braço-robô, enquanto a placa de controle monitora e envia para o programa de controle as posições em tempo real.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80599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Planos para o futuro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Implementar cinemática direta e inversa para coordenadas cartesianas e/ou coordenadas esféricas.</a:t>
            </a:r>
          </a:p>
          <a:p>
            <a:r>
              <a:rPr lang="pt-BR" dirty="0" smtClean="0"/>
              <a:t>Aprimorar a placa de controle para suportar comandos de decisão e laços.</a:t>
            </a:r>
          </a:p>
          <a:p>
            <a:r>
              <a:rPr lang="pt-BR" dirty="0" smtClean="0"/>
              <a:t>Incluir na placa de controle comando específico para </a:t>
            </a:r>
            <a:r>
              <a:rPr lang="pt-BR" dirty="0" err="1" smtClean="0"/>
              <a:t>desenergizar</a:t>
            </a:r>
            <a:r>
              <a:rPr lang="pt-BR" dirty="0" smtClean="0"/>
              <a:t> os servos.</a:t>
            </a:r>
          </a:p>
          <a:p>
            <a:r>
              <a:rPr lang="pt-BR" dirty="0" smtClean="0"/>
              <a:t>Criar uma linguagem de programação de alto nível.</a:t>
            </a:r>
          </a:p>
          <a:p>
            <a:r>
              <a:rPr lang="pt-BR" dirty="0" smtClean="0"/>
              <a:t>Incluir SD </a:t>
            </a:r>
            <a:r>
              <a:rPr lang="pt-BR" dirty="0" err="1" smtClean="0"/>
              <a:t>Card</a:t>
            </a:r>
            <a:r>
              <a:rPr lang="pt-BR" dirty="0" smtClean="0"/>
              <a:t> (ou outro tipo de mídia) para gravar as sequências de comandos do braço robô.</a:t>
            </a:r>
          </a:p>
          <a:p>
            <a:r>
              <a:rPr lang="pt-BR" dirty="0" smtClean="0"/>
              <a:t>Criação do </a:t>
            </a:r>
            <a:r>
              <a:rPr lang="pt-BR" dirty="0" err="1" smtClean="0"/>
              <a:t>teach</a:t>
            </a:r>
            <a:r>
              <a:rPr lang="pt-BR" dirty="0" smtClean="0"/>
              <a:t> </a:t>
            </a:r>
            <a:r>
              <a:rPr lang="pt-BR" dirty="0" err="1" smtClean="0"/>
              <a:t>pedant</a:t>
            </a:r>
            <a:r>
              <a:rPr lang="pt-BR" dirty="0" smtClean="0"/>
              <a:t> (terminal de programação)</a:t>
            </a:r>
          </a:p>
          <a:p>
            <a:r>
              <a:rPr lang="pt-BR" dirty="0" smtClean="0"/>
              <a:t>Criação de uma aplicação em </a:t>
            </a:r>
            <a:r>
              <a:rPr lang="pt-BR" dirty="0" err="1" smtClean="0"/>
              <a:t>Android</a:t>
            </a:r>
            <a:r>
              <a:rPr lang="pt-BR" dirty="0" smtClean="0"/>
              <a:t> com as mesmas funções do software de controle (em uma versão futura, com cinemática direta e inversa).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20442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Planos para o futuro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Incluir um módulo </a:t>
            </a:r>
            <a:r>
              <a:rPr lang="pt-BR" dirty="0" err="1" smtClean="0"/>
              <a:t>Wi-fi</a:t>
            </a:r>
            <a:endParaRPr lang="pt-BR" dirty="0" smtClean="0"/>
          </a:p>
          <a:p>
            <a:r>
              <a:rPr lang="pt-BR" dirty="0" smtClean="0"/>
              <a:t>Incluir feedback (e/ou comando) sonoro na placa de controle</a:t>
            </a:r>
          </a:p>
          <a:p>
            <a:r>
              <a:rPr lang="pt-BR" dirty="0" smtClean="0"/>
              <a:t>Incluir sensores de corrente, para detecção/medição de torques externos sendo aplicados sobre as juntas.</a:t>
            </a:r>
          </a:p>
          <a:p>
            <a:r>
              <a:rPr lang="pt-BR" dirty="0" smtClean="0"/>
              <a:t>Criar uma versão do software de controle que permita operar (posicionar, programar etc.) o braço robô manipulando um modelo 3D (controle </a:t>
            </a:r>
            <a:r>
              <a:rPr lang="pt-BR" dirty="0" err="1" smtClean="0"/>
              <a:t>háptico</a:t>
            </a:r>
            <a:r>
              <a:rPr lang="pt-BR" dirty="0" smtClean="0"/>
              <a:t>). O mesmo modelo 3D também irá monitorar a posição corrente do braço-robô.</a:t>
            </a:r>
          </a:p>
          <a:p>
            <a:r>
              <a:rPr lang="pt-BR" dirty="0" smtClean="0"/>
              <a:t>Incluir um sensor para mapear o espaço de trabalho do braço robô e localizar objetos</a:t>
            </a:r>
          </a:p>
          <a:p>
            <a:r>
              <a:rPr lang="pt-BR" dirty="0" smtClean="0"/>
              <a:t>Tornar o braço robô móvel. Incluir bateria e monitoramento da mesma na placa de controle.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11435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Planos para o futuro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Recriar o software de controle em Visual Studio C#</a:t>
            </a:r>
          </a:p>
          <a:p>
            <a:r>
              <a:rPr lang="pt-BR" dirty="0" smtClean="0"/>
              <a:t>Recriar o software de controle em </a:t>
            </a:r>
            <a:r>
              <a:rPr lang="pt-BR" dirty="0" err="1" smtClean="0"/>
              <a:t>Scilab</a:t>
            </a:r>
            <a:endParaRPr lang="pt-BR" dirty="0" smtClean="0"/>
          </a:p>
          <a:p>
            <a:r>
              <a:rPr lang="pt-BR" dirty="0" smtClean="0"/>
              <a:t>(Re) Projetar e (</a:t>
            </a:r>
            <a:r>
              <a:rPr lang="pt-BR" dirty="0" err="1" smtClean="0"/>
              <a:t>re</a:t>
            </a:r>
            <a:r>
              <a:rPr lang="pt-BR" dirty="0" smtClean="0"/>
              <a:t>) construir (o) um braço-robô com 5 graus de liberdade, com segmentos menores perto da garra e segmentos maiores perto da base?</a:t>
            </a:r>
          </a:p>
          <a:p>
            <a:pPr lvl="2"/>
            <a:r>
              <a:rPr lang="pt-BR" dirty="0" smtClean="0"/>
              <a:t>Permitiria, por exemplo, a garra tocar a junta 1 (critério).</a:t>
            </a:r>
          </a:p>
          <a:p>
            <a:pPr lvl="1"/>
            <a:r>
              <a:rPr lang="pt-BR" dirty="0" smtClean="0"/>
              <a:t>(Re) Projetar e (</a:t>
            </a:r>
            <a:r>
              <a:rPr lang="pt-BR" dirty="0" err="1" smtClean="0"/>
              <a:t>re</a:t>
            </a:r>
            <a:r>
              <a:rPr lang="pt-BR" dirty="0" smtClean="0"/>
              <a:t>) construir (o) um braço-robô com 6 graus de liberdade?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91977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sz="1600" dirty="0"/>
              <a:t>BRAGA, NEWTON C. Os Servos. Disponível em &lt;http://www.newtoncbraga.com.br/index.php/110-mecatronica/robotica/898-os-servos-mec006&gt; Acesso em 26/06/2015.</a:t>
            </a:r>
          </a:p>
          <a:p>
            <a:r>
              <a:rPr lang="en-US" sz="1600" dirty="0"/>
              <a:t>BLUETOOTH, DOC. Serial Port Profile. </a:t>
            </a:r>
            <a:r>
              <a:rPr lang="en-US" sz="1600" b="1" dirty="0"/>
              <a:t>Change</a:t>
            </a:r>
            <a:r>
              <a:rPr lang="en-US" sz="1600" dirty="0"/>
              <a:t>, v. 12, p. 29, 2012.</a:t>
            </a:r>
            <a:endParaRPr lang="pt-BR" sz="1600" dirty="0"/>
          </a:p>
          <a:p>
            <a:r>
              <a:rPr lang="en-US" sz="1600" dirty="0"/>
              <a:t>CRAIG, John J. </a:t>
            </a:r>
            <a:r>
              <a:rPr lang="en-US" sz="1600" b="1" dirty="0"/>
              <a:t>Introduction to robotics: mechanics and control</a:t>
            </a:r>
            <a:r>
              <a:rPr lang="en-US" sz="1600" dirty="0"/>
              <a:t>. Upper Saddle River: Pearson Prentice Hall, 2005.</a:t>
            </a:r>
            <a:endParaRPr lang="pt-BR" sz="1600" dirty="0"/>
          </a:p>
          <a:p>
            <a:r>
              <a:rPr lang="en-US" sz="1600" dirty="0"/>
              <a:t>ELFASAKHANY, Ashraf et al. Design and development of a competitive low-cost robot arm with four degrees of freedom. </a:t>
            </a:r>
            <a:r>
              <a:rPr lang="en-US" sz="1600" b="1" dirty="0"/>
              <a:t>Modern Mechanical Engineering</a:t>
            </a:r>
            <a:r>
              <a:rPr lang="en-US" sz="1600" dirty="0"/>
              <a:t>, v. 1, n. 02, p. 47, 2011.</a:t>
            </a:r>
            <a:endParaRPr lang="pt-BR" sz="1600" dirty="0"/>
          </a:p>
          <a:p>
            <a:r>
              <a:rPr lang="en-US" sz="1600" dirty="0"/>
              <a:t>FT232R, U. S. B. UART IC Datasheet. </a:t>
            </a:r>
            <a:r>
              <a:rPr lang="en-US" sz="1600" b="1" dirty="0"/>
              <a:t>Future Technology Devices International Ltd</a:t>
            </a:r>
            <a:r>
              <a:rPr lang="en-US" sz="1600" dirty="0"/>
              <a:t>, 2005.</a:t>
            </a:r>
            <a:endParaRPr lang="pt-BR" sz="1600" dirty="0"/>
          </a:p>
          <a:p>
            <a:r>
              <a:rPr lang="pt-BR" sz="1600" dirty="0"/>
              <a:t>POLOLU CORPORATION. Pololu Maestro Servo Controller User’s Guide. Disponível em &lt;https://www.pololu.com/docs/pdf/0J40/maestro.pdf&gt; Acesso em: 26/06/2015.</a:t>
            </a:r>
          </a:p>
          <a:p>
            <a:r>
              <a:rPr lang="en-US" sz="1600" dirty="0"/>
              <a:t>ROVING NETWORKS. RN-41/RN-41-N Class 1 Bluetooth Module, 2012. </a:t>
            </a:r>
            <a:r>
              <a:rPr lang="pt-BR" sz="1600" dirty="0"/>
              <a:t>Disponível em &lt;http://www.mouser.com/catalog/specsheets/rn-41-ds-v3.3[1].pdf&gt; Acesso em: 25 jun. 2015.</a:t>
            </a:r>
          </a:p>
          <a:p>
            <a:r>
              <a:rPr lang="en-US" sz="1600" dirty="0"/>
              <a:t>THOMPSON, Lawrence M. </a:t>
            </a:r>
            <a:r>
              <a:rPr lang="en-US" sz="1600" b="1" dirty="0"/>
              <a:t>Industrial data communications</a:t>
            </a:r>
            <a:r>
              <a:rPr lang="en-US" sz="1600" dirty="0"/>
              <a:t>. Isa, p 43-49, 2007.</a:t>
            </a:r>
            <a:endParaRPr lang="pt-BR" sz="1600" dirty="0"/>
          </a:p>
          <a:p>
            <a:r>
              <a:rPr lang="en-US" sz="1600" dirty="0"/>
              <a:t>YOSHIKAWA, Tsuneo. Foundations of robotics: analysis and control. MIT Press, 1990.</a:t>
            </a:r>
            <a:endParaRPr lang="pt-BR" sz="1600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33455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Representação de </a:t>
            </a:r>
            <a:br>
              <a:rPr lang="pt-BR" dirty="0" smtClean="0"/>
            </a:br>
            <a:r>
              <a:rPr lang="pt-BR" dirty="0" smtClean="0"/>
              <a:t>Mecanismos de Junta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Prismática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Rotacional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Fonte: YOSHIKAWA, 1990</a:t>
            </a: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46586"/>
            <a:ext cx="13335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34288"/>
            <a:ext cx="1806746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5" y="4005064"/>
            <a:ext cx="1831304" cy="8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005065"/>
            <a:ext cx="1953189" cy="8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03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Representação de </a:t>
            </a:r>
            <a:br>
              <a:rPr lang="pt-BR" dirty="0" smtClean="0"/>
            </a:br>
            <a:r>
              <a:rPr lang="pt-BR" smtClean="0"/>
              <a:t>Mecanismos (</a:t>
            </a:r>
            <a:r>
              <a:rPr lang="pt-BR" dirty="0" smtClean="0"/>
              <a:t>Exemplo)</a:t>
            </a:r>
            <a:endParaRPr lang="pt-BR" dirty="0"/>
          </a:p>
        </p:txBody>
      </p:sp>
      <p:pic>
        <p:nvPicPr>
          <p:cNvPr id="8" name="Picture 19"/>
          <p:cNvPicPr/>
          <p:nvPr/>
        </p:nvPicPr>
        <p:blipFill>
          <a:blip r:embed="rId2"/>
          <a:stretch>
            <a:fillRect/>
          </a:stretch>
        </p:blipFill>
        <p:spPr>
          <a:xfrm>
            <a:off x="5148064" y="3212976"/>
            <a:ext cx="3803610" cy="3492310"/>
          </a:xfrm>
          <a:prstGeom prst="rect">
            <a:avLst/>
          </a:prstGeom>
        </p:spPr>
      </p:pic>
      <p:pic>
        <p:nvPicPr>
          <p:cNvPr id="9" name="Pictur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189197" y="1688108"/>
            <a:ext cx="4858715" cy="30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1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Microcontroladores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Circuito que normalmente executa exclusivamente um programa (normalmente chamado de firmware)</a:t>
            </a:r>
          </a:p>
          <a:p>
            <a:r>
              <a:rPr lang="pt-BR" dirty="0" smtClean="0"/>
              <a:t>Usado em sistemas embarcados</a:t>
            </a:r>
          </a:p>
          <a:p>
            <a:r>
              <a:rPr lang="pt-BR" dirty="0" smtClean="0"/>
              <a:t>Inclui memória RAM interna, memória ROM de programa e demais recursos encontrados também em microprocessadores (ULA, contador de programa etc.)</a:t>
            </a:r>
          </a:p>
          <a:p>
            <a:r>
              <a:rPr lang="pt-BR" dirty="0" smtClean="0"/>
              <a:t>Comumente encontrados em placas de desenvolvimento</a:t>
            </a:r>
          </a:p>
          <a:p>
            <a:r>
              <a:rPr lang="pt-BR" dirty="0" smtClean="0"/>
              <a:t>Um firmware é um programa de </a:t>
            </a:r>
            <a:r>
              <a:rPr lang="pt-BR" dirty="0" err="1" smtClean="0"/>
              <a:t>microcontrolador</a:t>
            </a:r>
            <a:r>
              <a:rPr lang="pt-BR" dirty="0" smtClean="0"/>
              <a:t> que recebe </a:t>
            </a:r>
            <a:r>
              <a:rPr lang="pt-BR" smtClean="0"/>
              <a:t>poucas modificações.</a:t>
            </a:r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10672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Fabricantes de </a:t>
            </a:r>
            <a:r>
              <a:rPr lang="pt-BR" dirty="0" err="1" smtClean="0"/>
              <a:t>Microcontroladores</a:t>
            </a:r>
            <a:r>
              <a:rPr lang="pt-BR" dirty="0" smtClean="0"/>
              <a:t> e Microprocessadores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4176"/>
            <a:ext cx="8229600" cy="4709160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Fabricantes</a:t>
            </a:r>
          </a:p>
          <a:p>
            <a:pPr lvl="1"/>
            <a:r>
              <a:rPr lang="pt-BR" dirty="0" smtClean="0"/>
              <a:t>Microchip</a:t>
            </a:r>
          </a:p>
          <a:p>
            <a:pPr lvl="1"/>
            <a:endParaRPr lang="pt-BR" dirty="0" smtClean="0"/>
          </a:p>
          <a:p>
            <a:pPr lvl="1"/>
            <a:r>
              <a:rPr lang="pt-BR" dirty="0" err="1" smtClean="0"/>
              <a:t>Atmel</a:t>
            </a:r>
            <a:r>
              <a:rPr lang="pt-BR" dirty="0" smtClean="0"/>
              <a:t> (Atualmente pertencente à Microchip)</a:t>
            </a:r>
          </a:p>
          <a:p>
            <a:pPr lvl="1"/>
            <a:endParaRPr lang="pt-BR" dirty="0" smtClean="0"/>
          </a:p>
          <a:p>
            <a:pPr lvl="1"/>
            <a:r>
              <a:rPr lang="pt-BR" dirty="0" err="1" smtClean="0"/>
              <a:t>Freescale</a:t>
            </a:r>
            <a:endParaRPr lang="pt-BR" dirty="0" smtClean="0"/>
          </a:p>
          <a:p>
            <a:pPr lvl="1"/>
            <a:endParaRPr lang="pt-BR" dirty="0"/>
          </a:p>
          <a:p>
            <a:pPr lvl="1"/>
            <a:r>
              <a:rPr lang="pt-BR" dirty="0" smtClean="0"/>
              <a:t>ARM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Intel</a:t>
            </a:r>
          </a:p>
          <a:p>
            <a:pPr lvl="1"/>
            <a:endParaRPr lang="pt-BR" dirty="0"/>
          </a:p>
          <a:p>
            <a:pPr lvl="1"/>
            <a:r>
              <a:rPr lang="pt-BR" dirty="0" smtClean="0"/>
              <a:t>Texas </a:t>
            </a:r>
            <a:r>
              <a:rPr lang="pt-BR" dirty="0" err="1" smtClean="0"/>
              <a:t>Instruments</a:t>
            </a:r>
            <a:endParaRPr lang="pt-BR" dirty="0" smtClean="0"/>
          </a:p>
          <a:p>
            <a:pPr lvl="1"/>
            <a:endParaRPr lang="pt-BR" dirty="0"/>
          </a:p>
          <a:p>
            <a:pPr lvl="1"/>
            <a:r>
              <a:rPr lang="pt-BR" dirty="0" err="1" smtClean="0"/>
              <a:t>Broadcom</a:t>
            </a:r>
            <a:endParaRPr lang="pt-BR" dirty="0" smtClean="0"/>
          </a:p>
        </p:txBody>
      </p:sp>
      <p:pic>
        <p:nvPicPr>
          <p:cNvPr id="4098" name="Picture 2" descr="atmel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44" y="2520795"/>
            <a:ext cx="936104" cy="67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escarg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199" y="3026617"/>
            <a:ext cx="1091029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R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014" y="3904416"/>
            <a:ext cx="831056" cy="25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Resultado de imagem para Microchi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12" descr="Resultado de imagem para Microchi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557" y="1960200"/>
            <a:ext cx="1105900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 descr="https://upload.wikimedia.org/wikipedia/commons/thumb/c/c9/Intel-logo.svg/200px-Intel-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914" y="4297083"/>
            <a:ext cx="936790" cy="622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4115" name="Picture 19" descr="https://n1.octostatic.com/highfive/images/logos/vmp/370-1939869ad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317" y="5011458"/>
            <a:ext cx="1819343" cy="42976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1" descr="Resultado de imagem para Broadcom"/>
          <p:cNvSpPr>
            <a:spLocks noChangeAspect="1" noChangeArrowheads="1"/>
          </p:cNvSpPr>
          <p:nvPr/>
        </p:nvSpPr>
        <p:spPr bwMode="auto">
          <a:xfrm>
            <a:off x="155575" y="-685800"/>
            <a:ext cx="14382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23" descr="Resultado de imagem para Broadcom"/>
          <p:cNvSpPr>
            <a:spLocks noChangeAspect="1" noChangeArrowheads="1"/>
          </p:cNvSpPr>
          <p:nvPr/>
        </p:nvSpPr>
        <p:spPr bwMode="auto">
          <a:xfrm>
            <a:off x="307975" y="-533400"/>
            <a:ext cx="14382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120" name="Picture 2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632" y="5560600"/>
            <a:ext cx="730769" cy="72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885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Placas de desenvolvimento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Exemplos de placas de desenvolvimento </a:t>
            </a:r>
            <a:r>
              <a:rPr lang="pt-BR" dirty="0" err="1" smtClean="0"/>
              <a:t>microcontroladas</a:t>
            </a:r>
            <a:r>
              <a:rPr lang="pt-BR" dirty="0" smtClean="0"/>
              <a:t>:</a:t>
            </a:r>
          </a:p>
          <a:p>
            <a:pPr lvl="1"/>
            <a:r>
              <a:rPr lang="pt-BR" dirty="0" smtClean="0"/>
              <a:t>Placas </a:t>
            </a:r>
            <a:r>
              <a:rPr lang="pt-BR" dirty="0" err="1" smtClean="0"/>
              <a:t>Arduino</a:t>
            </a:r>
            <a:endParaRPr lang="pt-BR" dirty="0" smtClean="0"/>
          </a:p>
          <a:p>
            <a:pPr lvl="1"/>
            <a:r>
              <a:rPr lang="pt-BR" dirty="0" err="1" smtClean="0"/>
              <a:t>Raspberry</a:t>
            </a:r>
            <a:r>
              <a:rPr lang="pt-BR" dirty="0" smtClean="0"/>
              <a:t> </a:t>
            </a:r>
            <a:r>
              <a:rPr lang="pt-BR" dirty="0" err="1" smtClean="0"/>
              <a:t>Pi</a:t>
            </a:r>
            <a:endParaRPr lang="pt-BR" dirty="0" smtClean="0"/>
          </a:p>
          <a:p>
            <a:pPr lvl="1"/>
            <a:r>
              <a:rPr lang="pt-BR" dirty="0" err="1" smtClean="0"/>
              <a:t>Beaglebone</a:t>
            </a:r>
            <a:r>
              <a:rPr lang="pt-BR" dirty="0" smtClean="0"/>
              <a:t> Black</a:t>
            </a:r>
          </a:p>
          <a:p>
            <a:pPr lvl="1"/>
            <a:endParaRPr lang="pt-BR" dirty="0" smtClean="0"/>
          </a:p>
        </p:txBody>
      </p:sp>
      <p:pic>
        <p:nvPicPr>
          <p:cNvPr id="2052" name="Picture 4" descr="  Arduino UNO R3 - Original da Itál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988840"/>
            <a:ext cx="2376264" cy="20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aspberry Pi 3 - Model 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064" y="3861048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eagleBone Black - Rev 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" y="4462137"/>
            <a:ext cx="3192290" cy="239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angulado 5"/>
          <p:cNvCxnSpPr/>
          <p:nvPr/>
        </p:nvCxnSpPr>
        <p:spPr>
          <a:xfrm flipV="1">
            <a:off x="3624064" y="2492896"/>
            <a:ext cx="1956048" cy="28803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angulado 25"/>
          <p:cNvCxnSpPr/>
          <p:nvPr/>
        </p:nvCxnSpPr>
        <p:spPr>
          <a:xfrm rot="5400000">
            <a:off x="1862398" y="3887750"/>
            <a:ext cx="504056" cy="45065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ector angulado 58"/>
          <p:cNvCxnSpPr/>
          <p:nvPr/>
        </p:nvCxnSpPr>
        <p:spPr>
          <a:xfrm rot="16200000" flipH="1">
            <a:off x="3275856" y="3212976"/>
            <a:ext cx="1080120" cy="1080120"/>
          </a:xfrm>
          <a:prstGeom prst="bentConnector3">
            <a:avLst>
              <a:gd name="adj1" fmla="val 61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88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Placas de desenvolvimento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Exemplos de placas de desenvolvimento </a:t>
            </a:r>
            <a:r>
              <a:rPr lang="pt-BR" dirty="0" err="1" smtClean="0"/>
              <a:t>microcontroladas</a:t>
            </a:r>
            <a:r>
              <a:rPr lang="pt-BR" dirty="0" smtClean="0"/>
              <a:t>:</a:t>
            </a:r>
          </a:p>
          <a:p>
            <a:pPr lvl="1"/>
            <a:r>
              <a:rPr lang="pt-BR" dirty="0" err="1" smtClean="0"/>
              <a:t>Ready</a:t>
            </a:r>
            <a:r>
              <a:rPr lang="pt-BR" dirty="0" smtClean="0"/>
              <a:t> For PIC</a:t>
            </a:r>
          </a:p>
          <a:p>
            <a:pPr lvl="1"/>
            <a:r>
              <a:rPr lang="pt-BR" dirty="0" smtClean="0"/>
              <a:t>McLab2</a:t>
            </a:r>
          </a:p>
          <a:p>
            <a:pPr lvl="1"/>
            <a:r>
              <a:rPr lang="pt-BR" dirty="0" err="1" smtClean="0"/>
              <a:t>Freescale</a:t>
            </a:r>
            <a:r>
              <a:rPr lang="pt-BR" dirty="0" smtClean="0"/>
              <a:t> </a:t>
            </a:r>
            <a:r>
              <a:rPr lang="pt-BR" dirty="0" err="1" smtClean="0"/>
              <a:t>Freedom</a:t>
            </a:r>
            <a:endParaRPr lang="pt-BR" dirty="0" smtClean="0"/>
          </a:p>
        </p:txBody>
      </p:sp>
      <p:pic>
        <p:nvPicPr>
          <p:cNvPr id="2050" name="Picture 2" descr="McLab2 - 18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32" y="3933056"/>
            <a:ext cx="2924944" cy="292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inetis ke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644787"/>
            <a:ext cx="1728192" cy="116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3"/>
          <p:cNvPicPr/>
          <p:nvPr/>
        </p:nvPicPr>
        <p:blipFill rotWithShape="1"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313624" y="2204864"/>
            <a:ext cx="2543360" cy="15189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5" name="Conector angulado 4"/>
          <p:cNvCxnSpPr/>
          <p:nvPr/>
        </p:nvCxnSpPr>
        <p:spPr>
          <a:xfrm>
            <a:off x="3563888" y="2708920"/>
            <a:ext cx="1558944" cy="72008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ector angulado 11"/>
          <p:cNvCxnSpPr/>
          <p:nvPr/>
        </p:nvCxnSpPr>
        <p:spPr>
          <a:xfrm>
            <a:off x="2627784" y="3212976"/>
            <a:ext cx="2376264" cy="2016224"/>
          </a:xfrm>
          <a:prstGeom prst="bentConnector3">
            <a:avLst>
              <a:gd name="adj1" fmla="val 75654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2654299" y="3861048"/>
            <a:ext cx="0" cy="71173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14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Padrão EIA/TIA-232F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(</a:t>
            </a:r>
            <a:r>
              <a:rPr lang="pt-BR" dirty="0"/>
              <a:t>RS-232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64904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Padrão de comunicação serial que especifica:</a:t>
            </a:r>
          </a:p>
          <a:p>
            <a:pPr lvl="1"/>
            <a:r>
              <a:rPr lang="pt-BR" dirty="0" smtClean="0"/>
              <a:t>Características elétricas</a:t>
            </a:r>
          </a:p>
          <a:p>
            <a:pPr lvl="1"/>
            <a:r>
              <a:rPr lang="pt-BR" dirty="0" smtClean="0"/>
              <a:t>Sinais</a:t>
            </a:r>
          </a:p>
          <a:p>
            <a:pPr lvl="1"/>
            <a:r>
              <a:rPr lang="pt-BR" dirty="0" smtClean="0"/>
              <a:t>Bits</a:t>
            </a:r>
          </a:p>
          <a:p>
            <a:pPr lvl="1"/>
            <a:r>
              <a:rPr lang="pt-BR" dirty="0" smtClean="0"/>
              <a:t>Conectores</a:t>
            </a:r>
          </a:p>
          <a:p>
            <a:pPr lvl="1"/>
            <a:r>
              <a:rPr lang="pt-BR" dirty="0" smtClean="0"/>
              <a:t>Conexão entre um DTE (Equipamento Terminal de Dados) e um DCE (Equipamento Periférico)</a:t>
            </a:r>
            <a:endParaRPr lang="pt-BR" dirty="0"/>
          </a:p>
          <a:p>
            <a:pPr marL="585216" lvl="1" indent="0">
              <a:buNone/>
            </a:pPr>
            <a:endParaRPr lang="pt-BR" dirty="0" smtClean="0"/>
          </a:p>
        </p:txBody>
      </p:sp>
      <p:pic>
        <p:nvPicPr>
          <p:cNvPr id="4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411760" y="4382248"/>
            <a:ext cx="4032448" cy="235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5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Padrão EIA/TIA-232F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(</a:t>
            </a:r>
            <a:r>
              <a:rPr lang="pt-BR" dirty="0"/>
              <a:t>RS-232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2980928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pt-BR" dirty="0"/>
              <a:t>DCE (Data </a:t>
            </a:r>
            <a:r>
              <a:rPr lang="pt-BR" dirty="0" err="1"/>
              <a:t>Circuit-Terminating</a:t>
            </a:r>
            <a:r>
              <a:rPr lang="pt-BR" dirty="0"/>
              <a:t> </a:t>
            </a:r>
            <a:r>
              <a:rPr lang="pt-BR" dirty="0" err="1"/>
              <a:t>Equipment</a:t>
            </a:r>
            <a:r>
              <a:rPr lang="pt-BR" dirty="0"/>
              <a:t>): Equipamento encarado como periférico, que pode servir para: </a:t>
            </a:r>
          </a:p>
          <a:p>
            <a:pPr lvl="1"/>
            <a:r>
              <a:rPr lang="pt-BR" dirty="0"/>
              <a:t>Comunicação. Por exemplo, os modems (equipamentos de modulação e </a:t>
            </a:r>
            <a:r>
              <a:rPr lang="pt-BR" dirty="0" err="1"/>
              <a:t>demodulação</a:t>
            </a:r>
            <a:r>
              <a:rPr lang="pt-BR" dirty="0"/>
              <a:t> de sinal);</a:t>
            </a:r>
          </a:p>
          <a:p>
            <a:pPr lvl="1"/>
            <a:r>
              <a:rPr lang="pt-BR" dirty="0"/>
              <a:t>Dispositivo Periférico (Para interação com o usuário). Por exemplo, impressoras (modelos fabricados </a:t>
            </a:r>
            <a:r>
              <a:rPr lang="pt-BR" dirty="0" smtClean="0"/>
              <a:t>os </a:t>
            </a:r>
            <a:r>
              <a:rPr lang="pt-BR" dirty="0"/>
              <a:t>anos 90), scanners, ECF (emissores de cupom fiscal), PDV (pontos de venda), leitores de códigos de barras, dispositivos para controle de acesso etc.</a:t>
            </a:r>
          </a:p>
        </p:txBody>
      </p:sp>
      <p:pic>
        <p:nvPicPr>
          <p:cNvPr id="4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411760" y="4437112"/>
            <a:ext cx="4032448" cy="235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2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Conceitos</a:t>
            </a:r>
            <a:r>
              <a:rPr lang="en-US" sz="2800" dirty="0" smtClean="0"/>
              <a:t> </a:t>
            </a:r>
            <a:r>
              <a:rPr lang="en-US" sz="2800" dirty="0" err="1" smtClean="0"/>
              <a:t>Aplicados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Concepção Inicial e </a:t>
            </a:r>
            <a:r>
              <a:rPr lang="en-US" sz="2800" dirty="0" err="1" smtClean="0"/>
              <a:t>Projeto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Desenvolvimento</a:t>
            </a:r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Manipulador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Comandos</a:t>
            </a:r>
            <a:r>
              <a:rPr lang="en-US" sz="2400" dirty="0" smtClean="0"/>
              <a:t> </a:t>
            </a:r>
            <a:r>
              <a:rPr lang="en-US" sz="2400" dirty="0" err="1" smtClean="0"/>
              <a:t>principais</a:t>
            </a:r>
            <a:r>
              <a:rPr lang="en-US" sz="2400" dirty="0" smtClean="0"/>
              <a:t> do </a:t>
            </a:r>
            <a:r>
              <a:rPr lang="en-US" sz="2400" dirty="0" err="1" smtClean="0"/>
              <a:t>controlador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Software de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e </a:t>
            </a:r>
            <a:r>
              <a:rPr lang="en-US" sz="2400" dirty="0" err="1" smtClean="0"/>
              <a:t>configuração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Resultados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Padrão EIA/TIA-232F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(</a:t>
            </a:r>
            <a:r>
              <a:rPr lang="pt-BR" dirty="0"/>
              <a:t>RS-232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2980928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DTE (Data Terminal </a:t>
            </a:r>
            <a:r>
              <a:rPr lang="pt-BR" dirty="0" err="1"/>
              <a:t>Equipment</a:t>
            </a:r>
            <a:r>
              <a:rPr lang="pt-BR" dirty="0"/>
              <a:t>): Equipamento terminal que processa dados que podem vir do DCE ou ser enviados para o mesmo. Pode ser, por exemplo, um computador, um CLP ou mesmo um </a:t>
            </a:r>
            <a:r>
              <a:rPr lang="pt-BR" dirty="0" err="1"/>
              <a:t>microcontrolador</a:t>
            </a:r>
            <a:r>
              <a:rPr lang="pt-BR" dirty="0"/>
              <a:t>.</a:t>
            </a:r>
          </a:p>
        </p:txBody>
      </p:sp>
      <p:pic>
        <p:nvPicPr>
          <p:cNvPr id="4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411760" y="4437112"/>
            <a:ext cx="4032448" cy="235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6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Padrão EIA/TIA-232F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(</a:t>
            </a:r>
            <a:r>
              <a:rPr lang="pt-BR" dirty="0"/>
              <a:t>RS-232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Padrão ainda utilizado em novos projetos</a:t>
            </a:r>
          </a:p>
          <a:p>
            <a:r>
              <a:rPr lang="pt-BR" dirty="0" smtClean="0"/>
              <a:t>Fácil de implementar</a:t>
            </a:r>
          </a:p>
          <a:p>
            <a:r>
              <a:rPr lang="pt-BR" dirty="0" smtClean="0"/>
              <a:t>Em novos projetos, é mais comum utilizar o RS-232 via virtualização por USB ou Bluetooth</a:t>
            </a:r>
          </a:p>
        </p:txBody>
      </p:sp>
    </p:spTree>
    <p:extLst>
      <p:ext uri="{BB962C8B-B14F-4D97-AF65-F5344CB8AC3E}">
        <p14:creationId xmlns:p14="http://schemas.microsoft.com/office/powerpoint/2010/main" val="404615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Virtualização por USB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Recurso do sistema operacional que emula uma porta serial na porta USB, criando uma porta COM (Windows)</a:t>
            </a:r>
          </a:p>
          <a:p>
            <a:r>
              <a:rPr lang="pt-BR" dirty="0" smtClean="0"/>
              <a:t>Usado normalmente em conversores USB-serial</a:t>
            </a:r>
          </a:p>
          <a:p>
            <a:r>
              <a:rPr lang="pt-BR" dirty="0" smtClean="0"/>
              <a:t>Conversor USB-serial incluído na maioria das placas de desenvolvimento microcontroladas</a:t>
            </a:r>
            <a:endParaRPr lang="pt-BR" dirty="0"/>
          </a:p>
        </p:txBody>
      </p:sp>
      <p:pic>
        <p:nvPicPr>
          <p:cNvPr id="4" name="Picture 9" descr="C:\Users\Amaro\Documents\Especialização em Automação Industrial\TCC\FT232RL_R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653136"/>
            <a:ext cx="2664296" cy="176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730910"/>
            <a:ext cx="2266950" cy="1655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135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Virtualização por</a:t>
            </a:r>
            <a:br>
              <a:rPr lang="pt-BR" dirty="0" smtClean="0"/>
            </a:br>
            <a:r>
              <a:rPr lang="pt-BR" dirty="0" smtClean="0"/>
              <a:t>Bluetooth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Emula uma porta serial em uma conexão bluetooth</a:t>
            </a:r>
          </a:p>
          <a:p>
            <a:r>
              <a:rPr lang="pt-BR" dirty="0" smtClean="0"/>
              <a:t>Requer pareamento entre os dispositivos</a:t>
            </a:r>
          </a:p>
          <a:p>
            <a:r>
              <a:rPr lang="pt-BR" dirty="0" smtClean="0"/>
              <a:t>Perfil (profile) SPP (Serial </a:t>
            </a:r>
            <a:r>
              <a:rPr lang="pt-BR" dirty="0" err="1" smtClean="0"/>
              <a:t>Port</a:t>
            </a:r>
            <a:r>
              <a:rPr lang="pt-BR" dirty="0" smtClean="0"/>
              <a:t> Profile)</a:t>
            </a:r>
          </a:p>
          <a:p>
            <a:r>
              <a:rPr lang="pt-BR" dirty="0" smtClean="0"/>
              <a:t>Em dispositivos embarcados, podem ser utilizados módulos </a:t>
            </a:r>
            <a:r>
              <a:rPr lang="pt-BR" dirty="0" err="1" smtClean="0"/>
              <a:t>bluetooth</a:t>
            </a:r>
            <a:r>
              <a:rPr lang="pt-BR" dirty="0" smtClean="0"/>
              <a:t> que possuem SPP</a:t>
            </a:r>
          </a:p>
          <a:p>
            <a:endParaRPr lang="pt-BR" dirty="0"/>
          </a:p>
        </p:txBody>
      </p:sp>
      <p:pic>
        <p:nvPicPr>
          <p:cNvPr id="5122" name="Picture 2" descr="Modulo Bluetooth - HC-05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97152"/>
            <a:ext cx="1827604" cy="182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" t="2529" r="1862" b="3386"/>
          <a:stretch/>
        </p:blipFill>
        <p:spPr bwMode="auto">
          <a:xfrm>
            <a:off x="5868144" y="4882862"/>
            <a:ext cx="2770149" cy="16561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867185"/>
            <a:ext cx="1819275" cy="10972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/>
          <p:cNvSpPr txBox="1"/>
          <p:nvPr/>
        </p:nvSpPr>
        <p:spPr>
          <a:xfrm>
            <a:off x="1806305" y="5890262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HC-05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4067944" y="6053856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RN-41 </a:t>
            </a:r>
          </a:p>
        </p:txBody>
      </p:sp>
    </p:spTree>
    <p:extLst>
      <p:ext uri="{BB962C8B-B14F-4D97-AF65-F5344CB8AC3E}">
        <p14:creationId xmlns:p14="http://schemas.microsoft.com/office/powerpoint/2010/main" val="32277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Servomotores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141168"/>
          </a:xfrm>
        </p:spPr>
        <p:txBody>
          <a:bodyPr>
            <a:normAutofit/>
          </a:bodyPr>
          <a:lstStyle/>
          <a:p>
            <a:r>
              <a:rPr lang="pt-BR" dirty="0" smtClean="0"/>
              <a:t>Motores que permitem o controle de posição angular</a:t>
            </a:r>
          </a:p>
          <a:p>
            <a:r>
              <a:rPr lang="pt-BR" dirty="0" smtClean="0"/>
              <a:t>Industriais</a:t>
            </a:r>
          </a:p>
          <a:p>
            <a:pPr lvl="1"/>
            <a:r>
              <a:rPr lang="pt-BR" dirty="0" smtClean="0"/>
              <a:t>Altas tensões (220V a 380V)</a:t>
            </a:r>
          </a:p>
          <a:p>
            <a:pPr lvl="1"/>
            <a:r>
              <a:rPr lang="pt-BR" dirty="0" smtClean="0"/>
              <a:t>Utilizam </a:t>
            </a:r>
            <a:r>
              <a:rPr lang="pt-BR" dirty="0" err="1" smtClean="0"/>
              <a:t>servoconversores</a:t>
            </a:r>
            <a:r>
              <a:rPr lang="pt-BR" dirty="0" smtClean="0"/>
              <a:t> por padrão</a:t>
            </a:r>
          </a:p>
          <a:p>
            <a:pPr lvl="1"/>
            <a:r>
              <a:rPr lang="pt-BR" dirty="0" smtClean="0"/>
              <a:t>Controle de posição, velocidade e torque no </a:t>
            </a:r>
            <a:r>
              <a:rPr lang="pt-BR" dirty="0" err="1" smtClean="0"/>
              <a:t>servoconversor</a:t>
            </a:r>
            <a:endParaRPr lang="pt-BR" dirty="0" smtClean="0"/>
          </a:p>
          <a:p>
            <a:r>
              <a:rPr lang="pt-BR" dirty="0" smtClean="0"/>
              <a:t>Hobby: </a:t>
            </a:r>
          </a:p>
          <a:p>
            <a:pPr lvl="1"/>
            <a:r>
              <a:rPr lang="pt-BR" dirty="0" smtClean="0"/>
              <a:t>Utilizados frequentemente em aeromodelos</a:t>
            </a:r>
          </a:p>
          <a:p>
            <a:pPr lvl="1"/>
            <a:r>
              <a:rPr lang="pt-BR" dirty="0" smtClean="0"/>
              <a:t>Baixas tensões (4V a 7V)</a:t>
            </a:r>
          </a:p>
          <a:p>
            <a:pPr lvl="1"/>
            <a:r>
              <a:rPr lang="pt-BR" dirty="0" smtClean="0"/>
              <a:t>Controle de posição interno à carcaça do </a:t>
            </a:r>
            <a:r>
              <a:rPr lang="pt-BR" dirty="0" err="1" smtClean="0"/>
              <a:t>servomotor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4" name="Picture 20" descr="http://www.asksistemas.com.br/imagens/weg_servomotores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118342"/>
            <a:ext cx="1732526" cy="144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1" descr="http://i01.i.aliimg.com/photo/v0/50013104809_3/Industrial_robot_COMAU_Smart_S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304" y="2118342"/>
            <a:ext cx="1621192" cy="2878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461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Servomotores</a:t>
            </a:r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353461"/>
            <a:ext cx="4982000" cy="304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crmodelismo.com/media/catalog/product/cache/1/image/265x265/17f82f742ffe127f42dca9de82fb58b1/i/m/image_139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5" r="-271" b="16265"/>
          <a:stretch/>
        </p:blipFill>
        <p:spPr bwMode="auto">
          <a:xfrm>
            <a:off x="395536" y="1124744"/>
            <a:ext cx="3816424" cy="26198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learservo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592" y="1700808"/>
            <a:ext cx="2966711" cy="2546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969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Malha de controle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r="1996" b="14625"/>
          <a:stretch/>
        </p:blipFill>
        <p:spPr bwMode="auto">
          <a:xfrm>
            <a:off x="395536" y="1916832"/>
            <a:ext cx="8184288" cy="3600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2390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Sinal de controle </a:t>
            </a:r>
            <a:br>
              <a:rPr lang="pt-BR" dirty="0" smtClean="0"/>
            </a:br>
            <a:r>
              <a:rPr lang="pt-BR" dirty="0" smtClean="0"/>
              <a:t>(setpoint)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24034"/>
          </a:xfrm>
        </p:spPr>
        <p:txBody>
          <a:bodyPr>
            <a:normAutofit/>
          </a:bodyPr>
          <a:lstStyle/>
          <a:p>
            <a:r>
              <a:rPr lang="pt-BR" dirty="0" smtClean="0"/>
              <a:t>Sinal PWM</a:t>
            </a:r>
          </a:p>
          <a:p>
            <a:r>
              <a:rPr lang="pt-BR" dirty="0" smtClean="0"/>
              <a:t>É um código, não um sinal de controle de potência</a:t>
            </a:r>
          </a:p>
          <a:p>
            <a:endParaRPr lang="pt-BR" dirty="0"/>
          </a:p>
        </p:txBody>
      </p:sp>
      <p:pic>
        <p:nvPicPr>
          <p:cNvPr id="6" name="Content Placeholder 3"/>
          <p:cNvPicPr>
            <a:picLocks/>
          </p:cNvPicPr>
          <p:nvPr/>
        </p:nvPicPr>
        <p:blipFill>
          <a:blip r:embed="rId2" cstate="print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17156"/>
            <a:ext cx="8229600" cy="25481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037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Sinal de controle</a:t>
            </a:r>
            <a:br>
              <a:rPr lang="pt-BR" dirty="0" smtClean="0"/>
            </a:br>
            <a:r>
              <a:rPr lang="pt-BR" dirty="0" smtClean="0"/>
              <a:t>(setpoint)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701903"/>
            <a:ext cx="8229600" cy="45051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86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Servomotores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709160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Características de um </a:t>
            </a:r>
            <a:r>
              <a:rPr lang="pt-BR" dirty="0" err="1" smtClean="0"/>
              <a:t>servomotor</a:t>
            </a:r>
            <a:r>
              <a:rPr lang="pt-BR" dirty="0" smtClean="0"/>
              <a:t> de Hobby</a:t>
            </a:r>
          </a:p>
          <a:p>
            <a:pPr lvl="1"/>
            <a:r>
              <a:rPr lang="pt-BR" dirty="0" smtClean="0"/>
              <a:t>Torque</a:t>
            </a:r>
          </a:p>
          <a:p>
            <a:pPr lvl="2"/>
            <a:r>
              <a:rPr lang="pt-BR" dirty="0" smtClean="0"/>
              <a:t>Dado normalmente em Kg.cm (Quilograma-centímetro), Kgf.cm (</a:t>
            </a:r>
            <a:r>
              <a:rPr lang="pt-BR" smtClean="0"/>
              <a:t>Quilograma-força centímetro) </a:t>
            </a:r>
            <a:r>
              <a:rPr lang="pt-BR" dirty="0" smtClean="0"/>
              <a:t>e/ou </a:t>
            </a:r>
            <a:r>
              <a:rPr lang="pt-BR" dirty="0" err="1" smtClean="0"/>
              <a:t>N.m</a:t>
            </a:r>
            <a:r>
              <a:rPr lang="pt-BR" dirty="0" smtClean="0"/>
              <a:t> (Newton-metro)</a:t>
            </a:r>
          </a:p>
          <a:p>
            <a:pPr lvl="1"/>
            <a:r>
              <a:rPr lang="pt-BR" dirty="0" smtClean="0"/>
              <a:t>Peso</a:t>
            </a:r>
          </a:p>
          <a:p>
            <a:pPr lvl="2"/>
            <a:r>
              <a:rPr lang="pt-BR" dirty="0" smtClean="0"/>
              <a:t>Dado em gramas</a:t>
            </a:r>
          </a:p>
          <a:p>
            <a:pPr lvl="1"/>
            <a:r>
              <a:rPr lang="pt-BR" dirty="0" smtClean="0"/>
              <a:t>Tensão</a:t>
            </a:r>
          </a:p>
          <a:p>
            <a:pPr lvl="2"/>
            <a:r>
              <a:rPr lang="pt-BR" dirty="0" smtClean="0"/>
              <a:t>Dada em volts (V)</a:t>
            </a:r>
          </a:p>
          <a:p>
            <a:pPr lvl="2"/>
            <a:r>
              <a:rPr lang="pt-BR" dirty="0" smtClean="0"/>
              <a:t>Normalmente entre 5V e 7V</a:t>
            </a:r>
          </a:p>
          <a:p>
            <a:pPr lvl="2"/>
            <a:r>
              <a:rPr lang="pt-BR" dirty="0" smtClean="0"/>
              <a:t>Influi no torque</a:t>
            </a:r>
          </a:p>
          <a:p>
            <a:pPr lvl="1"/>
            <a:r>
              <a:rPr lang="pt-BR" dirty="0" smtClean="0"/>
              <a:t>Velocidade</a:t>
            </a:r>
          </a:p>
          <a:p>
            <a:pPr lvl="2"/>
            <a:r>
              <a:rPr lang="pt-BR" dirty="0" smtClean="0"/>
              <a:t>Dada em segundos/60º</a:t>
            </a:r>
          </a:p>
          <a:p>
            <a:pPr lvl="1"/>
            <a:r>
              <a:rPr lang="pt-BR" dirty="0" smtClean="0"/>
              <a:t>Ângulo máximo</a:t>
            </a:r>
          </a:p>
          <a:p>
            <a:pPr lvl="2"/>
            <a:r>
              <a:rPr lang="pt-BR" dirty="0" smtClean="0"/>
              <a:t>Dado em graus</a:t>
            </a:r>
          </a:p>
        </p:txBody>
      </p:sp>
      <p:pic>
        <p:nvPicPr>
          <p:cNvPr id="6" name="Picture 2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924944"/>
            <a:ext cx="1512168" cy="31340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79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aplicados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Robótica</a:t>
            </a:r>
          </a:p>
          <a:p>
            <a:r>
              <a:rPr lang="pt-BR" dirty="0" smtClean="0"/>
              <a:t>Microcontroladores</a:t>
            </a:r>
          </a:p>
          <a:p>
            <a:r>
              <a:rPr lang="pt-BR" dirty="0" smtClean="0"/>
              <a:t>Padrão EIA/TIA-232F (RS-232)</a:t>
            </a:r>
          </a:p>
          <a:p>
            <a:pPr lvl="1"/>
            <a:r>
              <a:rPr lang="pt-BR" dirty="0" smtClean="0"/>
              <a:t>Virtualização por USB</a:t>
            </a:r>
          </a:p>
          <a:p>
            <a:pPr lvl="1"/>
            <a:r>
              <a:rPr lang="pt-BR" dirty="0" smtClean="0"/>
              <a:t>Virtualização por Bluetooth</a:t>
            </a:r>
          </a:p>
          <a:p>
            <a:r>
              <a:rPr lang="pt-BR" dirty="0" smtClean="0"/>
              <a:t>Servomotores</a:t>
            </a: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052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Conceitos</a:t>
            </a:r>
            <a:r>
              <a:rPr lang="en-US" sz="2800" dirty="0" smtClean="0"/>
              <a:t> </a:t>
            </a:r>
            <a:r>
              <a:rPr lang="en-US" sz="2800" dirty="0" err="1" smtClean="0"/>
              <a:t>Aplicados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Concepção Inicial e </a:t>
            </a:r>
            <a:r>
              <a:rPr lang="en-US" sz="2800" dirty="0" err="1" smtClean="0"/>
              <a:t>Projeto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Desenvolvimento</a:t>
            </a:r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Manipulador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Comandos</a:t>
            </a:r>
            <a:r>
              <a:rPr lang="en-US" sz="2400" dirty="0" smtClean="0"/>
              <a:t> </a:t>
            </a:r>
            <a:r>
              <a:rPr lang="en-US" sz="2400" dirty="0" err="1" smtClean="0"/>
              <a:t>principais</a:t>
            </a:r>
            <a:r>
              <a:rPr lang="en-US" sz="2400" dirty="0" smtClean="0"/>
              <a:t> do </a:t>
            </a:r>
            <a:r>
              <a:rPr lang="en-US" sz="2400" dirty="0" err="1" smtClean="0"/>
              <a:t>controlador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Software de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e </a:t>
            </a:r>
            <a:r>
              <a:rPr lang="en-US" sz="2400" dirty="0" err="1" smtClean="0"/>
              <a:t>configuração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Resultados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0656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Concepção Inicial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 smtClean="0"/>
              <a:t>Propósito do robô: mover pequenos objetos</a:t>
            </a:r>
          </a:p>
          <a:p>
            <a:pPr lvl="1"/>
            <a:r>
              <a:rPr lang="pt-BR" dirty="0" smtClean="0"/>
              <a:t>Define a escolha do atuador:</a:t>
            </a:r>
          </a:p>
          <a:p>
            <a:pPr lvl="2"/>
            <a:r>
              <a:rPr lang="pt-BR" dirty="0" smtClean="0"/>
              <a:t>Ventosa</a:t>
            </a:r>
          </a:p>
          <a:p>
            <a:pPr lvl="2"/>
            <a:r>
              <a:rPr lang="pt-BR" dirty="0" smtClean="0"/>
              <a:t>Imã</a:t>
            </a:r>
          </a:p>
          <a:p>
            <a:pPr lvl="2"/>
            <a:r>
              <a:rPr lang="pt-BR" dirty="0" smtClean="0"/>
              <a:t>Garra</a:t>
            </a:r>
          </a:p>
          <a:p>
            <a:pPr lvl="3"/>
            <a:r>
              <a:rPr lang="pt-BR" dirty="0" smtClean="0"/>
              <a:t>Grifo</a:t>
            </a:r>
          </a:p>
          <a:p>
            <a:pPr lvl="3"/>
            <a:r>
              <a:rPr lang="pt-BR" dirty="0" smtClean="0"/>
              <a:t>Pinça</a:t>
            </a:r>
          </a:p>
          <a:p>
            <a:pPr lvl="3"/>
            <a:r>
              <a:rPr lang="pt-BR" dirty="0" smtClean="0"/>
              <a:t>Mão Robótica (similar à mão humana)</a:t>
            </a:r>
          </a:p>
          <a:p>
            <a:pPr marL="365760" lvl="0" indent="0">
              <a:buNone/>
            </a:pPr>
            <a:r>
              <a:rPr lang="pt-BR" dirty="0"/>
              <a:t>Tipo do atuador final: optou-se por uma garra mecânica </a:t>
            </a:r>
            <a:r>
              <a:rPr lang="pt-BR" dirty="0" smtClean="0"/>
              <a:t>MKII (pinça);</a:t>
            </a:r>
            <a:endParaRPr lang="pt-BR" dirty="0"/>
          </a:p>
          <a:p>
            <a:pPr marL="365760" indent="0">
              <a:buNone/>
            </a:pPr>
            <a:endParaRPr lang="pt-B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564904"/>
            <a:ext cx="1944216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Amaro\Pictures\main-robotique-mechate-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345531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301208"/>
            <a:ext cx="98742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582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Concepção Inicial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Como o objeto deve ser movido: posicionamento e giro</a:t>
            </a:r>
          </a:p>
          <a:p>
            <a:pPr lvl="1"/>
            <a:r>
              <a:rPr lang="pt-BR" dirty="0" smtClean="0"/>
              <a:t>Define o mecanismo do braço-robô</a:t>
            </a:r>
          </a:p>
          <a:p>
            <a:pPr lvl="2"/>
            <a:r>
              <a:rPr lang="pt-BR" dirty="0" smtClean="0"/>
              <a:t>Quantidade de juntas (graus de liberdade)</a:t>
            </a:r>
          </a:p>
          <a:p>
            <a:pPr lvl="2"/>
            <a:r>
              <a:rPr lang="pt-BR" dirty="0" smtClean="0"/>
              <a:t>Características de cada junta:</a:t>
            </a:r>
          </a:p>
          <a:p>
            <a:pPr lvl="3"/>
            <a:r>
              <a:rPr lang="pt-BR" dirty="0" smtClean="0"/>
              <a:t>Se prismática (translacional)</a:t>
            </a:r>
          </a:p>
          <a:p>
            <a:pPr lvl="3"/>
            <a:r>
              <a:rPr lang="pt-BR" dirty="0" smtClean="0"/>
              <a:t>Se rotacional. Eixo de giro:</a:t>
            </a:r>
          </a:p>
          <a:p>
            <a:pPr lvl="4"/>
            <a:r>
              <a:rPr lang="pt-BR" dirty="0" smtClean="0"/>
              <a:t>Perpendicular a 2 segmentos: junta dobradiça</a:t>
            </a:r>
          </a:p>
          <a:p>
            <a:pPr lvl="5"/>
            <a:r>
              <a:rPr lang="pt-BR" dirty="0" smtClean="0"/>
              <a:t>Paralelo à superfície da base</a:t>
            </a:r>
          </a:p>
          <a:p>
            <a:pPr lvl="5"/>
            <a:r>
              <a:rPr lang="pt-BR" dirty="0" smtClean="0"/>
              <a:t>Perpendicular à superfície da base</a:t>
            </a:r>
          </a:p>
          <a:p>
            <a:pPr lvl="4"/>
            <a:r>
              <a:rPr lang="pt-BR" dirty="0" smtClean="0"/>
              <a:t>Paralela a 2 segmentos: junta de torção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789040"/>
            <a:ext cx="682724" cy="390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860844"/>
            <a:ext cx="695262" cy="33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45" y="5253777"/>
            <a:ext cx="724340" cy="331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589" y="5627566"/>
            <a:ext cx="769716" cy="3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845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Concepção Inicial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Como o objeto deve ser movido: posicionamento e </a:t>
            </a:r>
            <a:r>
              <a:rPr lang="pt-BR" dirty="0" smtClean="0"/>
              <a:t>giro</a:t>
            </a:r>
          </a:p>
          <a:p>
            <a:pPr lvl="1"/>
            <a:r>
              <a:rPr lang="pt-BR" dirty="0" smtClean="0"/>
              <a:t>Movimentos que foram definidos para o objeto a ser manipulado:</a:t>
            </a:r>
          </a:p>
          <a:p>
            <a:pPr lvl="2"/>
            <a:r>
              <a:rPr lang="pt-BR" dirty="0" smtClean="0"/>
              <a:t>Posicionamento em x, y, z (3 graus de liberdade)</a:t>
            </a:r>
          </a:p>
          <a:p>
            <a:pPr lvl="3"/>
            <a:r>
              <a:rPr lang="pt-BR" dirty="0" smtClean="0"/>
              <a:t>Opção de ter juntas rotacionais ou translacionais</a:t>
            </a:r>
          </a:p>
          <a:p>
            <a:pPr lvl="3"/>
            <a:r>
              <a:rPr lang="pt-BR" dirty="0" smtClean="0"/>
              <a:t>Optamos por:</a:t>
            </a:r>
          </a:p>
          <a:p>
            <a:pPr lvl="4"/>
            <a:r>
              <a:rPr lang="pt-BR" dirty="0" smtClean="0"/>
              <a:t>1 junta rotacional na base com eixo de rotação perpendicular à mesma</a:t>
            </a:r>
          </a:p>
          <a:p>
            <a:pPr lvl="4"/>
            <a:r>
              <a:rPr lang="pt-BR" dirty="0" smtClean="0"/>
              <a:t>2 juntas rotacionais dobradiças com eixo de rotação paralelo à superfície da base </a:t>
            </a:r>
          </a:p>
          <a:p>
            <a:pPr lvl="4"/>
            <a:r>
              <a:rPr lang="pt-BR" dirty="0" smtClean="0"/>
              <a:t>Obs.: possibilidade de descrever posicionamento por coordenadas esféricas (teta, </a:t>
            </a:r>
            <a:r>
              <a:rPr lang="pt-BR" dirty="0" err="1" smtClean="0"/>
              <a:t>fi</a:t>
            </a:r>
            <a:r>
              <a:rPr lang="pt-BR" dirty="0" smtClean="0"/>
              <a:t>, raio)</a:t>
            </a:r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125099" y="4133852"/>
            <a:ext cx="769716" cy="3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996" y="5127280"/>
            <a:ext cx="695262" cy="33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202" y="5123284"/>
            <a:ext cx="695262" cy="33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332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Concepção Inicial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o objeto deve ser movido: posicionamento e giro</a:t>
            </a:r>
          </a:p>
          <a:p>
            <a:pPr lvl="1"/>
            <a:r>
              <a:rPr lang="pt-BR" dirty="0"/>
              <a:t>Movimentos que foram definidos para o objeto a ser manipulado:</a:t>
            </a:r>
          </a:p>
          <a:p>
            <a:pPr lvl="2"/>
            <a:r>
              <a:rPr lang="pt-BR" dirty="0" smtClean="0"/>
              <a:t>Rotação em torno de eixo paralelo à base (1 grau de liberdade)</a:t>
            </a:r>
          </a:p>
          <a:p>
            <a:pPr lvl="3"/>
            <a:r>
              <a:rPr lang="pt-BR" dirty="0" smtClean="0"/>
              <a:t>Junta obrigatoriamente rotacional dobradiça com eixo paralelo à base. </a:t>
            </a:r>
          </a:p>
          <a:p>
            <a:pPr lvl="2"/>
            <a:r>
              <a:rPr lang="pt-BR" dirty="0" smtClean="0"/>
              <a:t>Rotação em torno de eixo paralelo ao pulso da garra (1 grau de liberdade</a:t>
            </a:r>
          </a:p>
          <a:p>
            <a:pPr lvl="3"/>
            <a:r>
              <a:rPr lang="pt-BR" dirty="0" smtClean="0"/>
              <a:t>Junta obrigatoriamente rotacional de torção no pulso da garra   </a:t>
            </a:r>
          </a:p>
          <a:p>
            <a:pPr lvl="2"/>
            <a:endParaRPr lang="pt-BR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403204"/>
            <a:ext cx="695262" cy="33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592" y="5811628"/>
            <a:ext cx="769716" cy="3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848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Concepção Inicial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Mecanismo definido (5 graus de liberdade):</a:t>
            </a:r>
            <a:endParaRPr lang="pt-BR" dirty="0"/>
          </a:p>
        </p:txBody>
      </p:sp>
      <p:pic>
        <p:nvPicPr>
          <p:cNvPr id="5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03648" y="2187686"/>
            <a:ext cx="6264696" cy="401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0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Objetivo: </a:t>
            </a:r>
          </a:p>
          <a:p>
            <a:pPr lvl="1"/>
            <a:r>
              <a:rPr lang="pt-BR" dirty="0" smtClean="0"/>
              <a:t>Calcular pesos e tamanhos dos segmentos</a:t>
            </a:r>
          </a:p>
          <a:p>
            <a:pPr lvl="1"/>
            <a:r>
              <a:rPr lang="pt-BR" dirty="0" smtClean="0"/>
              <a:t>Calcular pesos e torques dos </a:t>
            </a:r>
            <a:r>
              <a:rPr lang="pt-BR" dirty="0" err="1" smtClean="0"/>
              <a:t>servomotores</a:t>
            </a:r>
            <a:r>
              <a:rPr lang="pt-BR" dirty="0" smtClean="0"/>
              <a:t> das juntas</a:t>
            </a:r>
          </a:p>
          <a:p>
            <a:r>
              <a:rPr lang="pt-BR" dirty="0" smtClean="0"/>
              <a:t>Definir peso e tamanho do objeto</a:t>
            </a:r>
          </a:p>
          <a:p>
            <a:pPr lvl="1"/>
            <a:r>
              <a:rPr lang="pt-BR" dirty="0" smtClean="0"/>
              <a:t>Influi no torque sofrido pelas juntas</a:t>
            </a:r>
          </a:p>
          <a:p>
            <a:r>
              <a:rPr lang="pt-BR" dirty="0" smtClean="0"/>
              <a:t>Definir material do braço robô</a:t>
            </a:r>
          </a:p>
          <a:p>
            <a:pPr lvl="1"/>
            <a:r>
              <a:rPr lang="pt-BR" dirty="0" smtClean="0"/>
              <a:t>Influi no peso dos segmentos</a:t>
            </a:r>
          </a:p>
          <a:p>
            <a:pPr lvl="1"/>
            <a:r>
              <a:rPr lang="pt-BR" dirty="0" smtClean="0"/>
              <a:t>Influi no torque sofrido pelas juntas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351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Material </a:t>
            </a:r>
            <a:r>
              <a:rPr lang="pt-BR" dirty="0"/>
              <a:t>do qual será feito: alumínio (barra tubular </a:t>
            </a:r>
            <a:r>
              <a:rPr lang="pt-BR" dirty="0" smtClean="0"/>
              <a:t>D-079)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Peso e tamanho do objeto: 50g e 7cm de comprimento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32961" y="2708920"/>
            <a:ext cx="2935183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5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2487" y="2122848"/>
            <a:ext cx="8221961" cy="281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5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85185E-6 L -0.00069 -0.182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69000" y="69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Projeto </a:t>
            </a:r>
            <a:r>
              <a:rPr lang="pt-BR" dirty="0" smtClean="0"/>
              <a:t>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3" y="3501008"/>
            <a:ext cx="8784976" cy="3168352"/>
          </a:xfrm>
        </p:spPr>
        <p:txBody>
          <a:bodyPr>
            <a:normAutofit fontScale="70000" lnSpcReduction="20000"/>
          </a:bodyPr>
          <a:lstStyle/>
          <a:p>
            <a:r>
              <a:rPr lang="pt-BR" dirty="0" err="1" smtClean="0"/>
              <a:t>Obj</a:t>
            </a:r>
            <a:r>
              <a:rPr lang="pt-BR" dirty="0" smtClean="0"/>
              <a:t>: Objeto</a:t>
            </a:r>
          </a:p>
          <a:p>
            <a:r>
              <a:rPr lang="pt-BR" dirty="0" smtClean="0"/>
              <a:t>GR: Garra</a:t>
            </a:r>
          </a:p>
          <a:p>
            <a:r>
              <a:rPr lang="pt-BR" dirty="0" smtClean="0"/>
              <a:t>MJ2</a:t>
            </a:r>
            <a:r>
              <a:rPr lang="pt-BR" dirty="0"/>
              <a:t>, </a:t>
            </a:r>
            <a:r>
              <a:rPr lang="pt-BR" dirty="0" smtClean="0"/>
              <a:t>MJ3</a:t>
            </a:r>
            <a:r>
              <a:rPr lang="pt-BR" dirty="0"/>
              <a:t>, </a:t>
            </a:r>
            <a:r>
              <a:rPr lang="pt-BR" dirty="0" smtClean="0"/>
              <a:t>MJ4</a:t>
            </a:r>
            <a:r>
              <a:rPr lang="pt-BR" dirty="0"/>
              <a:t>: pesos dos motores das juntas 2, 3 e </a:t>
            </a:r>
            <a:r>
              <a:rPr lang="pt-BR" dirty="0" smtClean="0"/>
              <a:t>4</a:t>
            </a:r>
          </a:p>
          <a:p>
            <a:r>
              <a:rPr lang="pt-BR" dirty="0" smtClean="0"/>
              <a:t>MGR</a:t>
            </a:r>
            <a:r>
              <a:rPr lang="pt-BR" dirty="0"/>
              <a:t>: peso da garra (com o motor</a:t>
            </a:r>
            <a:r>
              <a:rPr lang="pt-BR" dirty="0" smtClean="0"/>
              <a:t>)</a:t>
            </a:r>
          </a:p>
          <a:p>
            <a:r>
              <a:rPr lang="pt-BR" dirty="0" err="1" smtClean="0"/>
              <a:t>MObj</a:t>
            </a:r>
            <a:r>
              <a:rPr lang="pt-BR" dirty="0"/>
              <a:t>: Peso do </a:t>
            </a:r>
            <a:r>
              <a:rPr lang="pt-BR" dirty="0" smtClean="0"/>
              <a:t>objeto</a:t>
            </a:r>
          </a:p>
          <a:p>
            <a:r>
              <a:rPr lang="pt-BR" dirty="0"/>
              <a:t>LGR: Comprimento máximo da </a:t>
            </a:r>
            <a:r>
              <a:rPr lang="pt-BR" dirty="0" smtClean="0"/>
              <a:t>garra</a:t>
            </a:r>
          </a:p>
          <a:p>
            <a:r>
              <a:rPr lang="pt-BR" dirty="0" smtClean="0"/>
              <a:t>ML1, ML2, ML3: pesos dos segmentos L1, L2 e L3</a:t>
            </a:r>
          </a:p>
          <a:p>
            <a:r>
              <a:rPr lang="pt-BR" dirty="0" err="1" smtClean="0"/>
              <a:t>MConj</a:t>
            </a:r>
            <a:r>
              <a:rPr lang="pt-BR" dirty="0" smtClean="0"/>
              <a:t>: peso do conjunto </a:t>
            </a:r>
            <a:r>
              <a:rPr lang="pt-BR" dirty="0" err="1" smtClean="0"/>
              <a:t>garra+objeto</a:t>
            </a:r>
            <a:endParaRPr lang="pt-BR" dirty="0" smtClean="0"/>
          </a:p>
          <a:p>
            <a:r>
              <a:rPr lang="pt-BR" dirty="0" smtClean="0"/>
              <a:t>TJ1, TJ2</a:t>
            </a:r>
            <a:r>
              <a:rPr lang="pt-BR" dirty="0"/>
              <a:t>, </a:t>
            </a:r>
            <a:r>
              <a:rPr lang="pt-BR" dirty="0" smtClean="0"/>
              <a:t>TJ3: </a:t>
            </a:r>
            <a:r>
              <a:rPr lang="pt-BR" dirty="0"/>
              <a:t>torques sofridos pelas </a:t>
            </a:r>
            <a:r>
              <a:rPr lang="pt-BR" dirty="0" smtClean="0"/>
              <a:t>juntas 1, 2 e 3</a:t>
            </a:r>
          </a:p>
          <a:p>
            <a:r>
              <a:rPr lang="pt-BR" dirty="0"/>
              <a:t>TM1, TM2, TM3, TM4: Torques dos motores das </a:t>
            </a:r>
            <a:r>
              <a:rPr lang="pt-BR" dirty="0" smtClean="0"/>
              <a:t>juntas pesquisados</a:t>
            </a:r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9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Robótica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</a:p>
          <a:p>
            <a:r>
              <a:rPr lang="pt-BR" dirty="0" smtClean="0"/>
              <a:t>Representação de mecanismos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999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3" y="3501008"/>
            <a:ext cx="8784976" cy="3168352"/>
          </a:xfrm>
        </p:spPr>
        <p:txBody>
          <a:bodyPr>
            <a:normAutofit/>
          </a:bodyPr>
          <a:lstStyle/>
          <a:p>
            <a:r>
              <a:rPr lang="pt-BR" dirty="0" smtClean="0"/>
              <a:t>Peso da garra MKII:</a:t>
            </a:r>
          </a:p>
          <a:p>
            <a:pPr marL="137160" indent="0">
              <a:buNone/>
            </a:pPr>
            <a:r>
              <a:rPr lang="pt-BR" dirty="0" smtClean="0"/>
              <a:t>MGR = 65g (garra) + 20g(servo) = 85g</a:t>
            </a:r>
          </a:p>
          <a:p>
            <a:pPr marL="137160" indent="0">
              <a:buNone/>
            </a:pPr>
            <a:endParaRPr lang="pt-BR" dirty="0" smtClean="0"/>
          </a:p>
          <a:p>
            <a:pPr marL="137160" indent="0">
              <a:buNone/>
            </a:pPr>
            <a:endParaRPr lang="pt-BR" dirty="0"/>
          </a:p>
          <a:p>
            <a:pPr marL="137160" indent="0">
              <a:buNone/>
            </a:pPr>
            <a:endParaRPr lang="pt-BR" dirty="0" smtClean="0"/>
          </a:p>
          <a:p>
            <a:pPr marL="137160" indent="0">
              <a:buNone/>
            </a:pPr>
            <a:r>
              <a:rPr lang="pt-BR" dirty="0" smtClean="0"/>
              <a:t>LGR = 13cm</a:t>
            </a:r>
          </a:p>
          <a:p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  <p:pic>
        <p:nvPicPr>
          <p:cNvPr id="5" name="Picture 41" descr="https://www.robocore.net/upload/lojavirtual/376_1_M.png?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250" y="4653136"/>
            <a:ext cx="1230630" cy="114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2" descr="https://www.robocore.net/upload/lojavirtual/204_1_M.png?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375" y="4545186"/>
            <a:ext cx="1065530" cy="13627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107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3" y="3501008"/>
            <a:ext cx="8784976" cy="3168352"/>
          </a:xfrm>
        </p:spPr>
        <p:txBody>
          <a:bodyPr>
            <a:normAutofit/>
          </a:bodyPr>
          <a:lstStyle/>
          <a:p>
            <a:r>
              <a:rPr lang="pt-BR" dirty="0" smtClean="0"/>
              <a:t>Peso e comprimento do conjunto garra + objeto:</a:t>
            </a:r>
          </a:p>
          <a:p>
            <a:r>
              <a:rPr lang="pt-BR" dirty="0" err="1" smtClean="0"/>
              <a:t>MConj</a:t>
            </a:r>
            <a:r>
              <a:rPr lang="pt-BR" dirty="0" smtClean="0"/>
              <a:t> = </a:t>
            </a:r>
            <a:r>
              <a:rPr lang="pt-BR" dirty="0" err="1" smtClean="0"/>
              <a:t>MObj</a:t>
            </a:r>
            <a:r>
              <a:rPr lang="pt-BR" dirty="0" smtClean="0"/>
              <a:t> + </a:t>
            </a:r>
            <a:r>
              <a:rPr lang="pt-BR" dirty="0"/>
              <a:t>MGR = </a:t>
            </a:r>
            <a:r>
              <a:rPr lang="pt-BR" dirty="0" smtClean="0"/>
              <a:t>50g + 85g = 135g</a:t>
            </a:r>
          </a:p>
          <a:p>
            <a:r>
              <a:rPr lang="pt-BR" dirty="0" err="1" smtClean="0"/>
              <a:t>LConj</a:t>
            </a:r>
            <a:r>
              <a:rPr lang="pt-BR" dirty="0" smtClean="0"/>
              <a:t> = </a:t>
            </a:r>
            <a:r>
              <a:rPr lang="pt-BR" dirty="0" err="1" smtClean="0"/>
              <a:t>LObj</a:t>
            </a:r>
            <a:r>
              <a:rPr lang="pt-BR" dirty="0" smtClean="0"/>
              <a:t> + LGR = 7cm + 13cm = 20cm</a:t>
            </a:r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9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3" y="3501008"/>
            <a:ext cx="8784976" cy="3168352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Determinar MJ4. Foi definido que em J4 fosse utilizado um servo </a:t>
            </a:r>
            <a:r>
              <a:rPr lang="pt-BR" dirty="0" smtClean="0"/>
              <a:t>HX5010, </a:t>
            </a:r>
            <a:r>
              <a:rPr lang="pt-BR" dirty="0"/>
              <a:t>que pesa </a:t>
            </a:r>
            <a:endParaRPr lang="pt-BR" dirty="0" smtClean="0"/>
          </a:p>
          <a:p>
            <a:pPr marL="137160" lvl="0" indent="0">
              <a:buNone/>
            </a:pPr>
            <a:r>
              <a:rPr lang="pt-BR" dirty="0"/>
              <a:t> </a:t>
            </a:r>
            <a:r>
              <a:rPr lang="pt-BR" dirty="0" smtClean="0"/>
              <a:t>    MJ4 </a:t>
            </a:r>
            <a:r>
              <a:rPr lang="pt-BR" dirty="0"/>
              <a:t>= 39g;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  <p:pic>
        <p:nvPicPr>
          <p:cNvPr id="5" name="Picture 47" descr="https://www.robocore.net/upload/lojavirtual/145_1_H.png?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441698"/>
            <a:ext cx="2304256" cy="2079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768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79513" y="3212976"/>
                <a:ext cx="8784976" cy="3456384"/>
              </a:xfrm>
            </p:spPr>
            <p:txBody>
              <a:bodyPr>
                <a:normAutofit fontScale="92500" lnSpcReduction="10000"/>
              </a:bodyPr>
              <a:lstStyle/>
              <a:p>
                <a:pPr lvl="0"/>
                <a:r>
                  <a:rPr lang="pt-BR" dirty="0" smtClean="0"/>
                  <a:t>Determinar L3, ML3 e TJ3 </a:t>
                </a:r>
                <a:r>
                  <a:rPr lang="pt-BR" dirty="0"/>
                  <a:t>(torque sofrido pela junta 3</a:t>
                </a:r>
                <a:r>
                  <a:rPr lang="pt-BR" dirty="0" smtClean="0"/>
                  <a:t>)</a:t>
                </a:r>
              </a:p>
              <a:p>
                <a:pPr lvl="0"/>
                <a:r>
                  <a:rPr lang="pt-BR" dirty="0" smtClean="0"/>
                  <a:t>Definiu-se </a:t>
                </a:r>
                <a:r>
                  <a:rPr lang="pt-BR" dirty="0"/>
                  <a:t>L3 = 8,15 </a:t>
                </a:r>
                <a:r>
                  <a:rPr lang="pt-BR" dirty="0" smtClean="0"/>
                  <a:t>cm</a:t>
                </a:r>
              </a:p>
              <a:p>
                <a:pPr lvl="0"/>
                <a:r>
                  <a:rPr lang="pt-BR" dirty="0" smtClean="0"/>
                  <a:t>Dado peso por metro do tubo de alumínio = 563g/m, tem-se: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3=8,15×</m:t>
                    </m:r>
                    <m:sSup>
                      <m:sSupPr>
                        <m:ctrlPr>
                          <a:rPr lang="pt-BR" i="1">
                            <a:latin typeface="Cambria Math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pt-BR" i="1">
                            <a:latin typeface="Cambria Math"/>
                          </a:rPr>
                          <m:t>−3</m:t>
                        </m:r>
                      </m:sup>
                    </m:sSup>
                    <m:r>
                      <a:rPr lang="pt-BR" i="1">
                        <a:latin typeface="Cambria Math"/>
                      </a:rPr>
                      <m:t>𝑚</m:t>
                    </m:r>
                    <m:r>
                      <a:rPr lang="pt-BR" i="1">
                        <a:latin typeface="Cambria Math"/>
                      </a:rPr>
                      <m:t>×563</m:t>
                    </m:r>
                    <m:r>
                      <a:rPr lang="pt-BR" i="1">
                        <a:latin typeface="Cambria Math"/>
                      </a:rPr>
                      <m:t>𝑔</m:t>
                    </m:r>
                    <m:r>
                      <a:rPr lang="pt-BR" i="1">
                        <a:latin typeface="Cambria Math"/>
                      </a:rPr>
                      <m:t>/</m:t>
                    </m:r>
                    <m:r>
                      <a:rPr lang="pt-BR" i="1">
                        <a:latin typeface="Cambria Math"/>
                      </a:rPr>
                      <m:t>𝑚</m:t>
                    </m:r>
                    <m:r>
                      <a:rPr lang="pt-BR" i="1">
                        <a:latin typeface="Cambria Math"/>
                      </a:rPr>
                      <m:t> =4,6</m:t>
                    </m:r>
                    <m:r>
                      <a:rPr lang="pt-BR" i="1">
                        <a:latin typeface="Cambria Math"/>
                      </a:rPr>
                      <m:t>𝑔</m:t>
                    </m:r>
                  </m:oMath>
                </a14:m>
                <a:endParaRPr lang="pt-BR" dirty="0" smtClean="0"/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𝑇𝐽</m:t>
                    </m:r>
                    <m:r>
                      <a:rPr lang="pt-BR" i="1">
                        <a:latin typeface="Cambria Math"/>
                      </a:rPr>
                      <m:t>3=</m:t>
                    </m:r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3.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pt-BR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𝑀𝐽</m:t>
                    </m:r>
                    <m:r>
                      <a:rPr lang="pt-BR" i="1">
                        <a:latin typeface="Cambria Math"/>
                      </a:rPr>
                      <m:t>4.</m:t>
                    </m:r>
                    <m:r>
                      <a:rPr lang="pt-BR" i="1">
                        <a:latin typeface="Cambria Math"/>
                      </a:rPr>
                      <m:t>𝐿</m:t>
                    </m:r>
                    <m:r>
                      <a:rPr lang="pt-BR" b="0" i="1" smtClean="0">
                        <a:latin typeface="Cambria Math"/>
                      </a:rPr>
                      <m:t>3</m:t>
                    </m:r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𝑀𝐶𝑜𝑛𝑗</m:t>
                    </m:r>
                    <m:r>
                      <a:rPr lang="pt-BR" i="1">
                        <a:latin typeface="Cambria Math"/>
                      </a:rPr>
                      <m:t>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b="0" i="1" smtClean="0">
                            <a:latin typeface="Cambria Math"/>
                          </a:rPr>
                          <m:t>3</m:t>
                        </m:r>
                        <m:r>
                          <a:rPr lang="pt-BR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pt-B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/>
                              </a:rPr>
                              <m:t>𝐿𝐶𝑜𝑛𝑗</m:t>
                            </m:r>
                          </m:num>
                          <m:den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pt-BR" i="1" dirty="0" smtClean="0"/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𝑇𝐽</m:t>
                    </m:r>
                    <m:r>
                      <a:rPr lang="pt-BR" i="1">
                        <a:latin typeface="Cambria Math"/>
                      </a:rPr>
                      <m:t>3=2,8</m:t>
                    </m:r>
                    <m:r>
                      <a:rPr lang="pt-BR" i="1">
                        <a:latin typeface="Cambria Math"/>
                      </a:rPr>
                      <m:t>𝐾𝑔</m:t>
                    </m:r>
                    <m:r>
                      <a:rPr lang="pt-BR" i="1">
                        <a:latin typeface="Cambria Math"/>
                      </a:rPr>
                      <m:t>.</m:t>
                    </m:r>
                    <m:r>
                      <a:rPr lang="pt-BR" i="1">
                        <a:latin typeface="Cambria Math"/>
                      </a:rPr>
                      <m:t>𝑐𝑚</m:t>
                    </m:r>
                  </m:oMath>
                </a14:m>
                <a:endParaRPr lang="pt-BR" i="1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3" y="3212976"/>
                <a:ext cx="8784976" cy="3456384"/>
              </a:xfrm>
              <a:blipFill rotWithShape="1">
                <a:blip r:embed="rId2"/>
                <a:stretch>
                  <a:fillRect t="-26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3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3" y="3212976"/>
            <a:ext cx="8784976" cy="3456384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Determinar TM3 (torque máximo do </a:t>
            </a:r>
            <a:r>
              <a:rPr lang="pt-BR" dirty="0" err="1"/>
              <a:t>servomotor</a:t>
            </a:r>
            <a:r>
              <a:rPr lang="pt-BR" dirty="0"/>
              <a:t> 3) e </a:t>
            </a:r>
            <a:r>
              <a:rPr lang="pt-BR" dirty="0" smtClean="0"/>
              <a:t>MJ3. O </a:t>
            </a:r>
            <a:r>
              <a:rPr lang="pt-BR" dirty="0"/>
              <a:t>servo HX5010 </a:t>
            </a:r>
            <a:r>
              <a:rPr lang="pt-BR" dirty="0" smtClean="0"/>
              <a:t>foi </a:t>
            </a:r>
            <a:r>
              <a:rPr lang="pt-BR" dirty="0"/>
              <a:t>escolhido, com um torque TM3=6,9Kg.cm e massa MJ3 = </a:t>
            </a:r>
            <a:r>
              <a:rPr lang="pt-BR" dirty="0" smtClean="0"/>
              <a:t>39g.</a:t>
            </a:r>
            <a:endParaRPr lang="pt-BR" i="1" dirty="0" smtClean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  <p:pic>
        <p:nvPicPr>
          <p:cNvPr id="5" name="Picture 47" descr="https://www.robocore.net/upload/lojavirtual/145_1_H.png?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581128"/>
            <a:ext cx="2304256" cy="2079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499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79513" y="3212976"/>
                <a:ext cx="8784976" cy="3645024"/>
              </a:xfrm>
            </p:spPr>
            <p:txBody>
              <a:bodyPr>
                <a:normAutofit fontScale="77500" lnSpcReduction="20000"/>
              </a:bodyPr>
              <a:lstStyle/>
              <a:p>
                <a:pPr lvl="0"/>
                <a:r>
                  <a:rPr lang="pt-BR" dirty="0" smtClean="0"/>
                  <a:t>Determinar L2, ML2 e TJ2 (torque sofrido pela junta 2)</a:t>
                </a:r>
              </a:p>
              <a:p>
                <a:pPr lvl="0"/>
                <a:r>
                  <a:rPr lang="pt-BR" dirty="0" smtClean="0"/>
                  <a:t>Definiu-se </a:t>
                </a:r>
                <a:r>
                  <a:rPr lang="pt-BR" dirty="0"/>
                  <a:t>L2 = </a:t>
                </a:r>
                <a:r>
                  <a:rPr lang="pt-BR" dirty="0" smtClean="0"/>
                  <a:t>5,8cm</a:t>
                </a:r>
              </a:p>
              <a:p>
                <a:r>
                  <a:rPr lang="pt-BR" dirty="0"/>
                  <a:t>Dado peso por metro do tubo de alumínio = 563g/m, tem-se: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2=5,8×</m:t>
                    </m:r>
                    <m:sSup>
                      <m:sSupPr>
                        <m:ctrlPr>
                          <a:rPr lang="pt-BR" i="1">
                            <a:latin typeface="Cambria Math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pt-BR" i="1">
                            <a:latin typeface="Cambria Math"/>
                          </a:rPr>
                          <m:t>−3</m:t>
                        </m:r>
                      </m:sup>
                    </m:sSup>
                    <m:r>
                      <a:rPr lang="pt-BR" i="1">
                        <a:latin typeface="Cambria Math"/>
                      </a:rPr>
                      <m:t>𝑚</m:t>
                    </m:r>
                    <m:r>
                      <a:rPr lang="pt-BR" i="1">
                        <a:latin typeface="Cambria Math"/>
                      </a:rPr>
                      <m:t>×563</m:t>
                    </m:r>
                    <m:r>
                      <a:rPr lang="pt-BR" i="1">
                        <a:latin typeface="Cambria Math"/>
                      </a:rPr>
                      <m:t>𝑔</m:t>
                    </m:r>
                    <m:r>
                      <a:rPr lang="pt-BR" i="1">
                        <a:latin typeface="Cambria Math"/>
                      </a:rPr>
                      <m:t>/</m:t>
                    </m:r>
                    <m:r>
                      <a:rPr lang="pt-BR" i="1">
                        <a:latin typeface="Cambria Math"/>
                      </a:rPr>
                      <m:t>𝑚</m:t>
                    </m:r>
                    <m:r>
                      <a:rPr lang="pt-BR" i="1">
                        <a:latin typeface="Cambria Math"/>
                      </a:rPr>
                      <m:t> =3,3</m:t>
                    </m:r>
                    <m:r>
                      <a:rPr lang="pt-BR" i="1">
                        <a:latin typeface="Cambria Math"/>
                      </a:rPr>
                      <m:t>𝑔</m:t>
                    </m:r>
                  </m:oMath>
                </a14:m>
                <a:endParaRPr lang="pt-BR" dirty="0" smtClean="0"/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𝑇𝐽</m:t>
                    </m:r>
                    <m:r>
                      <a:rPr lang="pt-BR" i="1">
                        <a:latin typeface="Cambria Math"/>
                      </a:rPr>
                      <m:t>2=</m:t>
                    </m:r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2.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pt-BR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𝑀𝐽</m:t>
                    </m:r>
                    <m:r>
                      <a:rPr lang="pt-BR" i="1">
                        <a:latin typeface="Cambria Math"/>
                      </a:rPr>
                      <m:t>3.</m:t>
                    </m:r>
                    <m:r>
                      <a:rPr lang="pt-BR" i="1">
                        <a:latin typeface="Cambria Math"/>
                      </a:rPr>
                      <m:t>𝐿</m:t>
                    </m:r>
                    <m:r>
                      <a:rPr lang="pt-BR" i="1">
                        <a:latin typeface="Cambria Math"/>
                      </a:rPr>
                      <m:t>2+</m:t>
                    </m:r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3.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2+</m:t>
                        </m:r>
                        <m:f>
                          <m:fPr>
                            <m:ctrlPr>
                              <a:rPr lang="pt-B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/>
                              </a:rPr>
                              <m:t>𝐿</m:t>
                            </m:r>
                            <m:r>
                              <a:rPr lang="pt-BR" i="1"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𝑀𝐽</m:t>
                    </m:r>
                    <m:r>
                      <a:rPr lang="pt-BR" i="1">
                        <a:latin typeface="Cambria Math"/>
                      </a:rPr>
                      <m:t>4.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𝑀𝐶𝑜𝑛𝑗</m:t>
                    </m:r>
                    <m:r>
                      <a:rPr lang="pt-BR" i="1">
                        <a:latin typeface="Cambria Math"/>
                      </a:rPr>
                      <m:t>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3+</m:t>
                        </m:r>
                        <m:f>
                          <m:fPr>
                            <m:ctrlPr>
                              <a:rPr lang="pt-B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/>
                              </a:rPr>
                              <m:t>𝐿𝐶𝑜𝑛𝑗</m:t>
                            </m:r>
                          </m:num>
                          <m:den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pt-BR" dirty="0" smtClean="0"/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𝑇𝐽</m:t>
                    </m:r>
                    <m:r>
                      <a:rPr lang="pt-BR" i="1">
                        <a:latin typeface="Cambria Math"/>
                      </a:rPr>
                      <m:t>2=4,1</m:t>
                    </m:r>
                    <m:r>
                      <a:rPr lang="pt-BR" i="1">
                        <a:latin typeface="Cambria Math"/>
                      </a:rPr>
                      <m:t>𝐾𝑔</m:t>
                    </m:r>
                    <m:r>
                      <a:rPr lang="pt-BR" i="1">
                        <a:latin typeface="Cambria Math"/>
                      </a:rPr>
                      <m:t>.</m:t>
                    </m:r>
                    <m:r>
                      <a:rPr lang="pt-BR" i="1">
                        <a:latin typeface="Cambria Math"/>
                      </a:rPr>
                      <m:t>𝑐𝑚</m:t>
                    </m:r>
                  </m:oMath>
                </a14:m>
                <a:endParaRPr lang="pt-BR" dirty="0" smtClean="0"/>
              </a:p>
              <a:p>
                <a:pPr lvl="0"/>
                <a:endParaRPr lang="pt-BR" i="1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3" y="3212976"/>
                <a:ext cx="8784976" cy="3645024"/>
              </a:xfrm>
              <a:blipFill rotWithShape="1">
                <a:blip r:embed="rId2"/>
                <a:stretch>
                  <a:fillRect t="-25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8" descr="https://www.robocore.net/upload/lojavirtual/144_1_M.png?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262" y="4320739"/>
            <a:ext cx="2730833" cy="26195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3" y="3212976"/>
            <a:ext cx="8784976" cy="108012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pt-BR" dirty="0"/>
              <a:t>Determinar TM2 (torque máximo do </a:t>
            </a:r>
            <a:r>
              <a:rPr lang="pt-BR" dirty="0" err="1"/>
              <a:t>servomotor</a:t>
            </a:r>
            <a:r>
              <a:rPr lang="pt-BR" dirty="0"/>
              <a:t> 2) e </a:t>
            </a:r>
            <a:r>
              <a:rPr lang="pt-BR" dirty="0" smtClean="0"/>
              <a:t>MJ2. O </a:t>
            </a:r>
            <a:r>
              <a:rPr lang="pt-BR" dirty="0"/>
              <a:t>servo HX12K </a:t>
            </a:r>
            <a:r>
              <a:rPr lang="pt-BR" dirty="0" smtClean="0"/>
              <a:t>foi </a:t>
            </a:r>
            <a:r>
              <a:rPr lang="pt-BR" dirty="0"/>
              <a:t>escolhido, com um torque TM2 = 10Kg.cm e MJ2 = </a:t>
            </a:r>
            <a:r>
              <a:rPr lang="pt-BR" dirty="0" smtClean="0"/>
              <a:t>55g.</a:t>
            </a:r>
            <a:endParaRPr lang="pt-BR" i="1" dirty="0" smtClean="0"/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5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0" y="3212976"/>
                <a:ext cx="9324528" cy="3456384"/>
              </a:xfrm>
            </p:spPr>
            <p:txBody>
              <a:bodyPr>
                <a:normAutofit fontScale="77500" lnSpcReduction="20000"/>
              </a:bodyPr>
              <a:lstStyle/>
              <a:p>
                <a:pPr lvl="0"/>
                <a:r>
                  <a:rPr lang="pt-BR" dirty="0" smtClean="0"/>
                  <a:t>Determinar L1, ML1 e TJ1 (torque sofrido pela junta 1)</a:t>
                </a:r>
              </a:p>
              <a:p>
                <a:pPr lvl="0"/>
                <a:r>
                  <a:rPr lang="pt-BR" dirty="0" smtClean="0"/>
                  <a:t>Definimos </a:t>
                </a:r>
                <a:r>
                  <a:rPr lang="pt-BR" dirty="0"/>
                  <a:t>L1 = </a:t>
                </a:r>
                <a:r>
                  <a:rPr lang="pt-BR" dirty="0" smtClean="0"/>
                  <a:t>11,7cm</a:t>
                </a:r>
              </a:p>
              <a:p>
                <a:r>
                  <a:rPr lang="pt-BR" dirty="0"/>
                  <a:t>Dado peso por metro do tubo de alumínio = 563g/m, tem-se: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1= 11,7×</m:t>
                    </m:r>
                    <m:sSup>
                      <m:sSupPr>
                        <m:ctrlPr>
                          <a:rPr lang="pt-BR" i="1">
                            <a:latin typeface="Cambria Math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pt-BR" i="1">
                            <a:latin typeface="Cambria Math"/>
                          </a:rPr>
                          <m:t>−3</m:t>
                        </m:r>
                      </m:sup>
                    </m:sSup>
                    <m:r>
                      <a:rPr lang="pt-BR" i="1">
                        <a:latin typeface="Cambria Math"/>
                      </a:rPr>
                      <m:t>𝑚</m:t>
                    </m:r>
                    <m:r>
                      <a:rPr lang="pt-BR" i="1">
                        <a:latin typeface="Cambria Math"/>
                      </a:rPr>
                      <m:t>×563</m:t>
                    </m:r>
                    <m:r>
                      <a:rPr lang="pt-BR" i="1">
                        <a:latin typeface="Cambria Math"/>
                      </a:rPr>
                      <m:t>𝑔</m:t>
                    </m:r>
                    <m:r>
                      <a:rPr lang="pt-BR" i="1">
                        <a:latin typeface="Cambria Math"/>
                      </a:rPr>
                      <m:t>/</m:t>
                    </m:r>
                    <m:r>
                      <a:rPr lang="pt-BR" i="1">
                        <a:latin typeface="Cambria Math"/>
                      </a:rPr>
                      <m:t>𝑚</m:t>
                    </m:r>
                    <m:r>
                      <a:rPr lang="pt-BR" i="1">
                        <a:latin typeface="Cambria Math"/>
                      </a:rPr>
                      <m:t> =6,6</m:t>
                    </m:r>
                    <m:r>
                      <a:rPr lang="pt-BR" i="1">
                        <a:latin typeface="Cambria Math"/>
                      </a:rPr>
                      <m:t>𝑔</m:t>
                    </m:r>
                  </m:oMath>
                </a14:m>
                <a:endParaRPr lang="pt-BR" dirty="0" smtClean="0"/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𝑇𝐽</m:t>
                    </m:r>
                    <m:r>
                      <a:rPr lang="pt-BR" i="1">
                        <a:latin typeface="Cambria Math"/>
                      </a:rPr>
                      <m:t>1=</m:t>
                    </m:r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1.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pt-BR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𝑀𝐽</m:t>
                    </m:r>
                    <m:r>
                      <a:rPr lang="pt-BR" i="1">
                        <a:latin typeface="Cambria Math"/>
                      </a:rPr>
                      <m:t>2.</m:t>
                    </m:r>
                    <m:r>
                      <a:rPr lang="pt-BR" i="1">
                        <a:latin typeface="Cambria Math"/>
                      </a:rPr>
                      <m:t>𝐿</m:t>
                    </m:r>
                    <m:r>
                      <a:rPr lang="pt-BR" i="1">
                        <a:latin typeface="Cambria Math"/>
                      </a:rPr>
                      <m:t>1+</m:t>
                    </m:r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2.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1+</m:t>
                        </m:r>
                        <m:f>
                          <m:fPr>
                            <m:ctrlPr>
                              <a:rPr lang="pt-B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/>
                              </a:rPr>
                              <m:t>𝐿</m:t>
                            </m:r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𝑀𝐽</m:t>
                    </m:r>
                    <m:r>
                      <a:rPr lang="pt-BR" i="1">
                        <a:latin typeface="Cambria Math"/>
                      </a:rPr>
                      <m:t>3.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1+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3.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1+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2+</m:t>
                        </m:r>
                        <m:f>
                          <m:fPr>
                            <m:ctrlPr>
                              <a:rPr lang="pt-B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/>
                              </a:rPr>
                              <m:t>𝐿</m:t>
                            </m:r>
                            <m:r>
                              <a:rPr lang="pt-BR" i="1"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𝑀𝐽</m:t>
                    </m:r>
                    <m:r>
                      <a:rPr lang="pt-BR" i="1">
                        <a:latin typeface="Cambria Math"/>
                      </a:rPr>
                      <m:t>4.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1+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𝑀𝐶𝑜𝑛𝑗</m:t>
                    </m:r>
                    <m:r>
                      <a:rPr lang="pt-BR" i="1">
                        <a:latin typeface="Cambria Math"/>
                      </a:rPr>
                      <m:t>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1+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3+</m:t>
                        </m:r>
                        <m:f>
                          <m:fPr>
                            <m:ctrlPr>
                              <a:rPr lang="pt-B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/>
                              </a:rPr>
                              <m:t>𝐿𝐶𝑜𝑛𝑗</m:t>
                            </m:r>
                          </m:num>
                          <m:den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pt-BR" dirty="0" smtClean="0"/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𝑇𝐽</m:t>
                    </m:r>
                    <m:r>
                      <a:rPr lang="pt-BR" i="1">
                        <a:latin typeface="Cambria Math"/>
                      </a:rPr>
                      <m:t>1=7,3</m:t>
                    </m:r>
                    <m:r>
                      <a:rPr lang="pt-BR" i="1">
                        <a:latin typeface="Cambria Math"/>
                      </a:rPr>
                      <m:t>𝐾𝑔</m:t>
                    </m:r>
                    <m:r>
                      <a:rPr lang="pt-BR" i="1">
                        <a:latin typeface="Cambria Math"/>
                      </a:rPr>
                      <m:t>.</m:t>
                    </m:r>
                    <m:r>
                      <a:rPr lang="pt-BR" i="1">
                        <a:latin typeface="Cambria Math"/>
                      </a:rPr>
                      <m:t>𝑐𝑚</m:t>
                    </m:r>
                    <m:r>
                      <a:rPr lang="pt-BR" i="1">
                        <a:latin typeface="Cambria Math"/>
                      </a:rPr>
                      <m:t> </m:t>
                    </m:r>
                  </m:oMath>
                </a14:m>
                <a:endParaRPr lang="pt-BR" dirty="0" smtClean="0"/>
              </a:p>
              <a:p>
                <a:pPr lvl="0"/>
                <a:endParaRPr lang="pt-BR" i="1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3212976"/>
                <a:ext cx="9324528" cy="3456384"/>
              </a:xfrm>
              <a:blipFill rotWithShape="1">
                <a:blip r:embed="rId2"/>
                <a:stretch>
                  <a:fillRect t="-2646" b="-14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6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3212976"/>
            <a:ext cx="9036496" cy="3456384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Determinar TM1 (torque máximo do </a:t>
            </a:r>
            <a:r>
              <a:rPr lang="pt-BR" dirty="0" err="1"/>
              <a:t>servomotor</a:t>
            </a:r>
            <a:r>
              <a:rPr lang="pt-BR" dirty="0"/>
              <a:t> 1</a:t>
            </a:r>
            <a:r>
              <a:rPr lang="pt-BR" dirty="0" smtClean="0"/>
              <a:t>). </a:t>
            </a:r>
            <a:r>
              <a:rPr lang="pt-BR" dirty="0"/>
              <a:t>O servo TGY-MG959 foi escolhido, com um torque TM1 = 14,40Kg.cm</a:t>
            </a:r>
            <a:endParaRPr lang="pt-BR" i="1" dirty="0" smtClean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  <p:pic>
        <p:nvPicPr>
          <p:cNvPr id="5" name="Picture 49" descr="Turnigy TGY-MG959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221088"/>
            <a:ext cx="2918006" cy="25179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848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3212976"/>
            <a:ext cx="9036496" cy="3456384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Para </a:t>
            </a:r>
            <a:r>
              <a:rPr lang="pt-BR" dirty="0" smtClean="0"/>
              <a:t>J0</a:t>
            </a:r>
            <a:r>
              <a:rPr lang="pt-BR" dirty="0"/>
              <a:t>, não há necessidade de realização de cálculos, uma vez que esta não sofrerá torque por conta de peso. Escolhemos o servo HX5010 para esta junta.</a:t>
            </a:r>
            <a:endParaRPr lang="pt-BR" i="1" dirty="0" smtClean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  <p:pic>
        <p:nvPicPr>
          <p:cNvPr id="6" name="Picture 47" descr="https://www.robocore.net/upload/lojavirtual/145_1_H.png?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567" y="4581128"/>
            <a:ext cx="2304256" cy="2079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57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000" y="1393200"/>
            <a:ext cx="8229600" cy="38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6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Projeto </a:t>
            </a:r>
            <a:br>
              <a:rPr lang="pt-BR" dirty="0" smtClean="0"/>
            </a:br>
            <a:r>
              <a:rPr lang="pt-BR" dirty="0" smtClean="0"/>
              <a:t>(Escolha dos Servos)</a:t>
            </a:r>
            <a:endParaRPr lang="pt-BR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636363"/>
              </p:ext>
            </p:extLst>
          </p:nvPr>
        </p:nvGraphicFramePr>
        <p:xfrm>
          <a:off x="179512" y="1556791"/>
          <a:ext cx="8844090" cy="51305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8111"/>
                <a:gridCol w="2304257"/>
                <a:gridCol w="1327116"/>
                <a:gridCol w="1155626"/>
                <a:gridCol w="1557396"/>
                <a:gridCol w="1491584"/>
              </a:tblGrid>
              <a:tr h="368093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Junta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Servo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Torque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Peso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Velocidade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Tensão</a:t>
                      </a:r>
                    </a:p>
                  </a:txBody>
                  <a:tcPr marL="79338" marR="79338" marT="0" marB="0"/>
                </a:tc>
              </a:tr>
              <a:tr h="969043"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J0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u="none" dirty="0">
                          <a:effectLst/>
                        </a:rPr>
                        <a:t>HX5010</a:t>
                      </a:r>
                      <a:endParaRPr lang="pt-BR" sz="1800" u="none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6,9Kg.cm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0,16seg/60°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4,8V a 6V</a:t>
                      </a:r>
                    </a:p>
                  </a:txBody>
                  <a:tcPr marL="0" marR="0" marT="0" marB="0"/>
                </a:tc>
              </a:tr>
              <a:tr h="973726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J1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TGY-MG959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14,40Kg.cm</a:t>
                      </a:r>
                      <a:endParaRPr kumimoji="0" lang="pt-BR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0,2seg/60°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4,8V a 6V</a:t>
                      </a:r>
                    </a:p>
                  </a:txBody>
                  <a:tcPr marL="0" marR="0" marT="0" marB="0"/>
                </a:tc>
              </a:tr>
              <a:tr h="987642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J2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HX12K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10Kg.cm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0,16seg/60°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5V a 7V</a:t>
                      </a:r>
                    </a:p>
                  </a:txBody>
                  <a:tcPr marL="0" marR="0" marT="0" marB="0"/>
                </a:tc>
              </a:tr>
              <a:tr h="948301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J3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HX5010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6,9Kg.cm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0,16seg/60°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4,8V a 6V</a:t>
                      </a:r>
                    </a:p>
                  </a:txBody>
                  <a:tcPr marL="0" marR="0" marT="0" marB="0"/>
                </a:tc>
              </a:tr>
              <a:tr h="840338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J4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HX5010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6,9Kg.cm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0,16seg/60°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4,8V a 6V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  <p:pic>
        <p:nvPicPr>
          <p:cNvPr id="7" name="Picture 47" descr="https://www.robocore.net/upload/lojavirtual/145_1_H.png?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602" y="5917527"/>
            <a:ext cx="831206" cy="75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49" descr="Turnigy TGY-MG959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734" y="2963977"/>
            <a:ext cx="884138" cy="76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8" descr="https://www.robocore.net/upload/lojavirtual/144_1_M.png?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9"/>
          <a:stretch/>
        </p:blipFill>
        <p:spPr bwMode="auto">
          <a:xfrm>
            <a:off x="2012602" y="3969379"/>
            <a:ext cx="759198" cy="93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7" descr="https://www.robocore.net/upload/lojavirtual/145_1_H.png?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70" y="5013176"/>
            <a:ext cx="831206" cy="75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47" descr="https://www.robocore.net/upload/lojavirtual/145_1_H.png?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70" y="2060848"/>
            <a:ext cx="831206" cy="750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515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Projeto</a:t>
            </a:r>
            <a:br>
              <a:rPr lang="pt-BR" dirty="0" smtClean="0"/>
            </a:br>
            <a:r>
              <a:rPr lang="pt-BR" dirty="0" smtClean="0"/>
              <a:t>Segmentos (Elos)</a:t>
            </a:r>
            <a:endParaRPr lang="pt-BR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9963129"/>
              </p:ext>
            </p:extLst>
          </p:nvPr>
        </p:nvGraphicFramePr>
        <p:xfrm>
          <a:off x="1043607" y="1772816"/>
          <a:ext cx="7488834" cy="36072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5333"/>
                <a:gridCol w="2521750"/>
                <a:gridCol w="2521751"/>
              </a:tblGrid>
              <a:tr h="864096"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2400" dirty="0">
                          <a:effectLst/>
                        </a:rPr>
                        <a:t>Segmento (elo)</a:t>
                      </a:r>
                      <a:endParaRPr lang="pt-BR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Peso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Comprimento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6,6g</a:t>
                      </a:r>
                      <a:endParaRPr lang="pt-BR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11,7cm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3,3g</a:t>
                      </a:r>
                      <a:endParaRPr kumimoji="0" lang="pt-BR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5,8cm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4,6g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8,15cm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LGr</a:t>
                      </a: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LObj</a:t>
                      </a: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7cm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259632" y="5805264"/>
            <a:ext cx="4824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*Garra MKII, quando totalmente fechada</a:t>
            </a:r>
          </a:p>
          <a:p>
            <a:r>
              <a:rPr lang="pt-BR" dirty="0"/>
              <a:t>**Objeto</a:t>
            </a:r>
          </a:p>
        </p:txBody>
      </p:sp>
    </p:spTree>
    <p:extLst>
      <p:ext uri="{BB962C8B-B14F-4D97-AF65-F5344CB8AC3E}">
        <p14:creationId xmlns:p14="http://schemas.microsoft.com/office/powerpoint/2010/main" val="135685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Conceitos</a:t>
            </a:r>
            <a:r>
              <a:rPr lang="en-US" sz="2800" dirty="0" smtClean="0"/>
              <a:t> </a:t>
            </a:r>
            <a:r>
              <a:rPr lang="en-US" sz="2800" dirty="0" err="1" smtClean="0"/>
              <a:t>Aplicados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Concepção Inicial e </a:t>
            </a:r>
            <a:r>
              <a:rPr lang="en-US" sz="2800" dirty="0" err="1" smtClean="0"/>
              <a:t>Projeto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Desenvolvimento</a:t>
            </a:r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Manipulador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Comandos</a:t>
            </a:r>
            <a:r>
              <a:rPr lang="en-US" sz="2400" dirty="0" smtClean="0"/>
              <a:t> </a:t>
            </a:r>
            <a:r>
              <a:rPr lang="en-US" sz="2400" dirty="0" err="1" smtClean="0"/>
              <a:t>principais</a:t>
            </a:r>
            <a:r>
              <a:rPr lang="en-US" sz="2400" dirty="0" smtClean="0"/>
              <a:t> do </a:t>
            </a:r>
            <a:r>
              <a:rPr lang="en-US" sz="2400" dirty="0" err="1" smtClean="0"/>
              <a:t>controlador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Software de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e </a:t>
            </a:r>
            <a:r>
              <a:rPr lang="en-US" sz="2400" dirty="0" err="1" smtClean="0"/>
              <a:t>configuração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Resultados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0228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Confecção da Base e dos segmentos do manipulador</a:t>
            </a:r>
          </a:p>
          <a:p>
            <a:r>
              <a:rPr lang="pt-BR" dirty="0" smtClean="0"/>
              <a:t>Placas de utilizadas: </a:t>
            </a:r>
          </a:p>
          <a:p>
            <a:pPr lvl="1"/>
            <a:r>
              <a:rPr lang="pt-BR" dirty="0" smtClean="0"/>
              <a:t>Ready For PIC (controlador)</a:t>
            </a:r>
          </a:p>
          <a:p>
            <a:pPr lvl="1"/>
            <a:r>
              <a:rPr lang="pt-BR" dirty="0" smtClean="0"/>
              <a:t>Mini Maestro 24 (acionador dos servos)</a:t>
            </a:r>
          </a:p>
          <a:p>
            <a:r>
              <a:rPr lang="pt-BR" dirty="0" smtClean="0"/>
              <a:t>Protocolo de comunicação</a:t>
            </a:r>
          </a:p>
          <a:p>
            <a:r>
              <a:rPr lang="pt-BR" dirty="0" smtClean="0"/>
              <a:t>Software de Controle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949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Segmentos</a:t>
            </a:r>
            <a:endParaRPr lang="pt-BR" dirty="0"/>
          </a:p>
        </p:txBody>
      </p:sp>
      <p:sp>
        <p:nvSpPr>
          <p:cNvPr id="5" name="Rectangle 4"/>
          <p:cNvSpPr/>
          <p:nvPr/>
        </p:nvSpPr>
        <p:spPr>
          <a:xfrm>
            <a:off x="1259632" y="5805264"/>
            <a:ext cx="4824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*Garra MKII, quando totalmente fechada</a:t>
            </a:r>
          </a:p>
          <a:p>
            <a:r>
              <a:rPr lang="pt-BR" dirty="0"/>
              <a:t>**Objeto</a:t>
            </a:r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306918"/>
              </p:ext>
            </p:extLst>
          </p:nvPr>
        </p:nvGraphicFramePr>
        <p:xfrm>
          <a:off x="1043607" y="1772816"/>
          <a:ext cx="7488834" cy="36072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5333"/>
                <a:gridCol w="2521750"/>
                <a:gridCol w="2521751"/>
              </a:tblGrid>
              <a:tr h="864096"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2400" dirty="0">
                          <a:effectLst/>
                        </a:rPr>
                        <a:t>Segmento (elo)</a:t>
                      </a:r>
                      <a:endParaRPr lang="pt-BR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Peso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Comprimento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6,6g</a:t>
                      </a:r>
                      <a:endParaRPr lang="pt-BR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11,7cm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3,3g</a:t>
                      </a:r>
                      <a:endParaRPr kumimoji="0" lang="pt-BR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5,8cm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4,6g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8,15cm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LGr</a:t>
                      </a: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LObj</a:t>
                      </a: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7cm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89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Segmento L3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608" y="1988839"/>
            <a:ext cx="2808312" cy="296813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024" y="1870599"/>
            <a:ext cx="3240360" cy="341889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07504" y="5157192"/>
            <a:ext cx="8568952" cy="15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8640" indent="-411480">
              <a:lnSpc>
                <a:spcPct val="150000"/>
              </a:lnSpc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</a:pPr>
            <a:r>
              <a:rPr lang="pt-BR" sz="2400" dirty="0" smtClean="0"/>
              <a:t>Comprimento: 8,15cm entre a ponta do eixo do servo do pulso da garra e o disco para o motor da junta 3</a:t>
            </a:r>
            <a:endParaRPr lang="pt-BR" sz="2400" dirty="0"/>
          </a:p>
          <a:p>
            <a:pPr algn="ctr">
              <a:lnSpc>
                <a:spcPct val="150000"/>
              </a:lnSpc>
            </a:pPr>
            <a:endParaRPr lang="pt-BR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68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Segmento L3 (Corte do Tubo)</a:t>
            </a:r>
            <a:endParaRPr lang="pt-BR" dirty="0"/>
          </a:p>
        </p:txBody>
      </p:sp>
      <p:pic>
        <p:nvPicPr>
          <p:cNvPr id="1026" name="Picture 2" descr="C:\Users\Amaro\Documents\Especialização em Automação Industrial\TCC\Pecas_robo\segmento_L3\20140627_13004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64" y="177281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maro\Documents\Especialização em Automação Industrial\TCC\Pecas_robo\segmento_L3\20140627_1301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640" y="177281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maro\Documents\Especialização em Automação Industrial\TCC\Pecas_robo\segmento_L3\20140627_13371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056" y="177281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maro\Documents\Especialização em Automação Industrial\TCC\Pecas_robo\segmento_L3\20140627_1400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64" y="3960059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maro\Documents\Especialização em Automação Industrial\TCC\Pecas_robo\segmento_L3\20140627_1401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640" y="3960059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maro\Documents\Especialização em Automação Industrial\TCC\Pecas_robo\segmento_L3\20140627_14013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056" y="3960059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6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L3 (Extração do Tubo e Furação Inicial)</a:t>
            </a:r>
            <a:endParaRPr lang="pt-BR" dirty="0"/>
          </a:p>
        </p:txBody>
      </p:sp>
      <p:pic>
        <p:nvPicPr>
          <p:cNvPr id="2050" name="Picture 2" descr="C:\Users\Amaro\Documents\Especialização em Automação Industrial\TCC\Pecas_robo\segmento_L3\20140627_14135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414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maro\Documents\Especialização em Automação Industrial\TCC\Pecas_robo\segmento_L3\20140627_14144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59" y="17414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maro\Documents\Especialização em Automação Industrial\TCC\Pecas_robo\segmento_L3\20140627_14151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7" y="17414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maro\Documents\Especialização em Automação Industrial\TCC\Pecas_robo\segmento_L3\20140627_1415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297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maro\Documents\Especialização em Automação Industrial\TCC\Pecas_robo\segmento_L3\20140627_1530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59" y="38297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maro\Documents\Especialização em Automação Industrial\TCC\Pecas_robo\segmento_L3\20140627_15313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7" y="382615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28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L3 (Furos Alinhados ao Eixo do Servo)</a:t>
            </a:r>
            <a:endParaRPr lang="pt-BR" dirty="0"/>
          </a:p>
        </p:txBody>
      </p:sp>
      <p:pic>
        <p:nvPicPr>
          <p:cNvPr id="3074" name="Picture 2" descr="C:\Users\Amaro\Documents\Especialização em Automação Industrial\TCC\Pecas_robo\segmento_L3\20140627_1546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06" y="1861243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maro\Documents\Especialização em Automação Industrial\TCC\Pecas_robo\segmento_L3\20140627_154641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00" y="186124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maro\Documents\Especialização em Automação Industrial\TCC\Pecas_robo\segmento_L3\20140627_16220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992" y="186124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maro\Documents\Especialização em Automação Industrial\TCC\Pecas_robo\segmento_L3\20140627_17340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06" y="3904472"/>
            <a:ext cx="2630401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Amaro\Documents\Especialização em Automação Industrial\TCC\Pecas_robo\segmento_L3\20140630_15344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00" y="390447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Amaro\Documents\Especialização em Automação Industrial\TCC\Pecas_robo\segmento_L3\20140702_17305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992" y="390447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62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L3 (Suporte do Servo da Junta J4 e Link em L)</a:t>
            </a:r>
            <a:endParaRPr lang="pt-BR" dirty="0"/>
          </a:p>
        </p:txBody>
      </p:sp>
      <p:pic>
        <p:nvPicPr>
          <p:cNvPr id="1026" name="Picture 2" descr="C:\Users\Amaro\Documents\Especialização em Automação Industrial\TCC\Pecas_robo\segmento_L3\20140703_1659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0" y="206084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maro\Documents\Especialização em Automação Industrial\TCC\Pecas_robo\segmento_L3\20140715_155213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800" y="206084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maro\Documents\Especialização em Automação Industrial\TCC\Pecas_robo\segmento_L3\20140715_16134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06084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maro\Documents\Especialização em Automação Industrial\TCC\Pecas_robo\segmento_L3\20140715_1613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0" y="41490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maro\Documents\Especialização em Automação Industrial\TCC\Pecas_robo\segmento_L3\20140715_16142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800" y="41490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Amaro\Documents\Especialização em Automação Industrial\TCC\Pecas_robo\segmento_L3\20140715_16143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1490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19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236" y="5275768"/>
            <a:ext cx="8229600" cy="1368192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Manipulador: Segmentos, Motores das juntas, circuitos acionadores, sensores (e seus condicionadores de sinal) e atuador final.</a:t>
            </a:r>
          </a:p>
          <a:p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93437"/>
            <a:ext cx="8229600" cy="38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Segmento L2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848" y="1268760"/>
            <a:ext cx="2448272" cy="4801336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7888" y="5517232"/>
            <a:ext cx="856895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8640" indent="-411480">
              <a:lnSpc>
                <a:spcPct val="150000"/>
              </a:lnSpc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</a:pPr>
            <a:r>
              <a:rPr lang="pt-BR" sz="2400" dirty="0" smtClean="0"/>
              <a:t>Comprimento: 5,8cm entre o eixo do servo da junta 3 e o disco para o servo da junta 2</a:t>
            </a:r>
            <a:endParaRPr lang="pt-BR" sz="2400" dirty="0"/>
          </a:p>
          <a:p>
            <a:pPr algn="ctr">
              <a:lnSpc>
                <a:spcPct val="150000"/>
              </a:lnSpc>
            </a:pPr>
            <a:endParaRPr lang="pt-BR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38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L2 </a:t>
            </a:r>
            <a:br>
              <a:rPr lang="pt-BR" dirty="0" smtClean="0"/>
            </a:br>
            <a:r>
              <a:rPr lang="pt-BR" dirty="0" smtClean="0"/>
              <a:t>(Corte do tubo)</a:t>
            </a:r>
            <a:endParaRPr lang="pt-BR" dirty="0"/>
          </a:p>
        </p:txBody>
      </p:sp>
      <p:pic>
        <p:nvPicPr>
          <p:cNvPr id="1026" name="Picture 2" descr="C:\Users\Amaro\Documents\Especialização em Automação Industrial\TCC\Pecas_robo\segmento_L2\20140626_1712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maro\Documents\Especialização em Automação Industrial\TCC\Pecas_robo\segmento_L2\20140626_1718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maro\Documents\Especialização em Automação Industrial\TCC\Pecas_robo\segmento_L2\20140626_1718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maro\Documents\Especialização em Automação Industrial\TCC\Pecas_robo\segmento_L2\20140626_1726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050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maro\Documents\Especialização em Automação Industrial\TCC\Pecas_robo\segmento_L2\20140626_17271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0050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Amaro\Documents\Especialização em Automação Industrial\TCC\Pecas_robo\segmento_L2\20140626_17361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0050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6335391" y="5977864"/>
            <a:ext cx="2379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Este é o segmento L2 </a:t>
            </a:r>
          </a:p>
          <a:p>
            <a:r>
              <a:rPr lang="pt-BR" dirty="0" smtClean="0"/>
              <a:t>a ser extraído</a:t>
            </a:r>
            <a:endParaRPr lang="pt-BR" dirty="0"/>
          </a:p>
        </p:txBody>
      </p:sp>
      <p:cxnSp>
        <p:nvCxnSpPr>
          <p:cNvPr id="6" name="Conector angulado 5"/>
          <p:cNvCxnSpPr>
            <a:stCxn id="4" idx="1"/>
          </p:cNvCxnSpPr>
          <p:nvPr/>
        </p:nvCxnSpPr>
        <p:spPr>
          <a:xfrm rot="10800000" flipH="1">
            <a:off x="6335390" y="5373216"/>
            <a:ext cx="756889" cy="927814"/>
          </a:xfrm>
          <a:prstGeom prst="bentConnector4">
            <a:avLst>
              <a:gd name="adj1" fmla="val -30203"/>
              <a:gd name="adj2" fmla="val 67415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angulado 13"/>
          <p:cNvCxnSpPr>
            <a:stCxn id="4" idx="1"/>
          </p:cNvCxnSpPr>
          <p:nvPr/>
        </p:nvCxnSpPr>
        <p:spPr>
          <a:xfrm rot="10800000">
            <a:off x="4499993" y="5837126"/>
            <a:ext cx="1835399" cy="463905"/>
          </a:xfrm>
          <a:prstGeom prst="bentConnector3">
            <a:avLst>
              <a:gd name="adj1" fmla="val 50000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do 16"/>
          <p:cNvCxnSpPr>
            <a:stCxn id="4" idx="1"/>
          </p:cNvCxnSpPr>
          <p:nvPr/>
        </p:nvCxnSpPr>
        <p:spPr>
          <a:xfrm rot="10800000">
            <a:off x="2339753" y="5733256"/>
            <a:ext cx="3995639" cy="567774"/>
          </a:xfrm>
          <a:prstGeom prst="bentConnector3">
            <a:avLst>
              <a:gd name="adj1" fmla="val 109755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 rot="19013982">
            <a:off x="1115615" y="2718567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Segmento L1</a:t>
            </a:r>
          </a:p>
        </p:txBody>
      </p:sp>
      <p:sp>
        <p:nvSpPr>
          <p:cNvPr id="23" name="Retângulo 22"/>
          <p:cNvSpPr/>
          <p:nvPr/>
        </p:nvSpPr>
        <p:spPr>
          <a:xfrm rot="19013982">
            <a:off x="3846328" y="2746769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Segmento L1</a:t>
            </a:r>
          </a:p>
        </p:txBody>
      </p:sp>
      <p:sp>
        <p:nvSpPr>
          <p:cNvPr id="24" name="Retângulo 23"/>
          <p:cNvSpPr/>
          <p:nvPr/>
        </p:nvSpPr>
        <p:spPr>
          <a:xfrm rot="19013982">
            <a:off x="6604263" y="2746770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Segmento L1</a:t>
            </a:r>
          </a:p>
        </p:txBody>
      </p:sp>
      <p:sp>
        <p:nvSpPr>
          <p:cNvPr id="25" name="Retângulo 24"/>
          <p:cNvSpPr/>
          <p:nvPr/>
        </p:nvSpPr>
        <p:spPr>
          <a:xfrm rot="19013982">
            <a:off x="1109979" y="4759258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Segmento L1</a:t>
            </a:r>
          </a:p>
        </p:txBody>
      </p:sp>
      <p:sp>
        <p:nvSpPr>
          <p:cNvPr id="26" name="Retângulo 25"/>
          <p:cNvSpPr/>
          <p:nvPr/>
        </p:nvSpPr>
        <p:spPr>
          <a:xfrm rot="19013982">
            <a:off x="3859742" y="4825752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Segmento L1</a:t>
            </a:r>
          </a:p>
        </p:txBody>
      </p:sp>
    </p:spTree>
    <p:extLst>
      <p:ext uri="{BB962C8B-B14F-4D97-AF65-F5344CB8AC3E}">
        <p14:creationId xmlns:p14="http://schemas.microsoft.com/office/powerpoint/2010/main" val="361081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L2</a:t>
            </a:r>
            <a:br>
              <a:rPr lang="pt-BR" dirty="0" smtClean="0"/>
            </a:br>
            <a:r>
              <a:rPr lang="pt-BR" dirty="0" smtClean="0"/>
              <a:t>(Corte do tubo)</a:t>
            </a:r>
            <a:endParaRPr lang="pt-BR" dirty="0"/>
          </a:p>
        </p:txBody>
      </p:sp>
      <p:pic>
        <p:nvPicPr>
          <p:cNvPr id="2050" name="Picture 2" descr="C:\Users\Amaro\Documents\Especialização em Automação Industrial\TCC\Pecas_robo\segmento_L2\20140626_1736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308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maro\Documents\Especialização em Automação Industrial\TCC\Pecas_robo\segmento_L2\20140626_17363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maro\Documents\Especialização em Automação Industrial\TCC\Pecas_robo\segmento_L2\20140626_1736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056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maro\Documents\Especialização em Automação Industrial\TCC\Pecas_robo\segmento_L2\20140626_1737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729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maro\Documents\Especialização em Automação Industrial\TCC\Pecas_robo\segmento_L2\20140715_1149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808" y="39729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maro\Documents\Especialização em Automação Industrial\TCC\Pecas_robo\segmento_L2\20140715_11593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056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37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L2</a:t>
            </a:r>
            <a:br>
              <a:rPr lang="pt-BR" dirty="0" smtClean="0"/>
            </a:br>
            <a:r>
              <a:rPr lang="pt-BR" dirty="0" smtClean="0"/>
              <a:t>(Furação)</a:t>
            </a:r>
            <a:endParaRPr lang="pt-BR" dirty="0"/>
          </a:p>
        </p:txBody>
      </p:sp>
      <p:pic>
        <p:nvPicPr>
          <p:cNvPr id="3074" name="Picture 2" descr="C:\Users\Amaro\Documents\Especialização em Automação Industrial\TCC\Pecas_robo\segmento_L2\20140715_1545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8567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maro\Documents\Especialização em Automação Industrial\TCC\Pecas_robo\segmento_L2\20140715_1546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908" y="168567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maro\Documents\Especialização em Automação Industrial\TCC\Pecas_robo\segmento_L2\20140715_15461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264" y="168567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maro\Documents\Especialização em Automação Industrial\TCC\Pecas_robo\segmento_L2\20140715_15462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170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Amaro\Documents\Especialização em Automação Industrial\TCC\Pecas_robo\segmento_L2\20140715_16554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908" y="37170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Amaro\Documents\Especialização em Automação Industrial\TCC\Pecas_robo\segmento_L2\20140715_17323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264" y="37170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30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Segmento L1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3808" y="1244306"/>
            <a:ext cx="2966615" cy="449556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07504" y="5517232"/>
            <a:ext cx="856895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8640" indent="-411480">
              <a:lnSpc>
                <a:spcPct val="150000"/>
              </a:lnSpc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</a:pPr>
            <a:r>
              <a:rPr lang="pt-BR" sz="2400" dirty="0" smtClean="0"/>
              <a:t>Comprimento: 11,7cm entre o eixo do servo da junta 2 e o disco para o servo da junta 1</a:t>
            </a:r>
            <a:endParaRPr lang="pt-BR" sz="2400" dirty="0"/>
          </a:p>
          <a:p>
            <a:pPr algn="ctr">
              <a:lnSpc>
                <a:spcPct val="150000"/>
              </a:lnSpc>
            </a:pPr>
            <a:endParaRPr lang="pt-BR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18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(Corte do tubo)</a:t>
            </a:r>
            <a:endParaRPr lang="pt-BR" dirty="0"/>
          </a:p>
        </p:txBody>
      </p:sp>
      <p:pic>
        <p:nvPicPr>
          <p:cNvPr id="4098" name="Picture 2" descr="C:\Users\Amaro\Documents\Especialização em Automação Industrial\TCC\Pecas_robo\segmento_L1\20140626_1711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3448" y="20258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maro\Documents\Especialização em Automação Industrial\TCC\Pecas_robo\segmento_L1\20140626_17120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290" y="203759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maro\Documents\Especialização em Automação Industrial\TCC\Pecas_robo\segmento_L1\20140626_1718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64" y="203759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maro\Documents\Especialização em Automação Industrial\TCC\Pecas_robo\segmento_L1\20140626_17183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48" y="443711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maro\Documents\Especialização em Automação Industrial\TCC\Pecas_robo\segmento_L1\20140626_17265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760" y="443711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Amaro\Documents\Especialização em Automação Industrial\TCC\Pecas_robo\segmento_L1\20140626_1727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64" y="443711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8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(Corte do tubo)</a:t>
            </a:r>
            <a:endParaRPr lang="pt-BR" dirty="0"/>
          </a:p>
        </p:txBody>
      </p:sp>
      <p:pic>
        <p:nvPicPr>
          <p:cNvPr id="5122" name="Picture 2" descr="C:\Users\Amaro\Documents\Especialização em Automação Industrial\TCC\Pecas_robo\segmento_L1\20140626_17273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maro\Documents\Especialização em Automação Industrial\TCC\Pecas_robo\segmento_L1\20140626_17275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maro\Documents\Especialização em Automação Industrial\TCC\Pecas_robo\segmento_L1\20140626_17370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 rot="19013982">
            <a:off x="3907889" y="243053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Segmento </a:t>
            </a:r>
            <a:r>
              <a:rPr lang="pt-BR" dirty="0" smtClean="0">
                <a:solidFill>
                  <a:srgbClr val="00B0F0"/>
                </a:solidFill>
              </a:rPr>
              <a:t>L2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 rot="19013982">
            <a:off x="6716202" y="2430534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Segmento </a:t>
            </a:r>
            <a:r>
              <a:rPr lang="pt-BR" dirty="0" smtClean="0">
                <a:solidFill>
                  <a:srgbClr val="00B0F0"/>
                </a:solidFill>
              </a:rPr>
              <a:t>L2</a:t>
            </a:r>
            <a:endParaRPr lang="pt-BR" dirty="0">
              <a:solidFill>
                <a:srgbClr val="00B0F0"/>
              </a:solidFill>
            </a:endParaRPr>
          </a:p>
        </p:txBody>
      </p:sp>
      <p:pic>
        <p:nvPicPr>
          <p:cNvPr id="5125" name="Picture 5" descr="C:\Users\Amaro\Documents\Especialização em Automação Industrial\TCC\Pecas_robo\segmento_L1\20140627_1158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8904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Amaro\Documents\Especialização em Automação Industrial\TCC\Pecas_robo\segmento_L1\20140627_11582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78904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Amaro\Documents\Especialização em Automação Industrial\TCC\Pecas_robo\segmento_L1\20140627_11585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7" y="378904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6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(Furação)</a:t>
            </a:r>
            <a:endParaRPr lang="pt-BR" dirty="0"/>
          </a:p>
        </p:txBody>
      </p:sp>
      <p:pic>
        <p:nvPicPr>
          <p:cNvPr id="6146" name="Picture 2" descr="C:\Users\Amaro\Documents\Especialização em Automação Industrial\TCC\Pecas_robo\segmento_L1\20140630_1535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maro\Documents\Especialização em Automação Industrial\TCC\Pecas_robo\segmento_L1\20140704_1557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70080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Amaro\Documents\Especialização em Automação Industrial\TCC\Pecas_robo\segmento_L1\20140704_15584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70080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Amaro\Documents\Especialização em Automação Industrial\TCC\Pecas_robo\segmento_L1\20140704_1558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4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Amaro\Documents\Especialização em Automação Industrial\TCC\Pecas_robo\segmento_L1\20140704_15591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78904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Amaro\Documents\Especialização em Automação Industrial\TCC\Pecas_robo\segmento_L1\20140704_15593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78904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12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(Furação)</a:t>
            </a:r>
            <a:endParaRPr lang="pt-BR" dirty="0"/>
          </a:p>
        </p:txBody>
      </p:sp>
      <p:pic>
        <p:nvPicPr>
          <p:cNvPr id="7170" name="Picture 2" descr="C:\Users\Amaro\Documents\Especialização em Automação Industrial\TCC\Pecas_robo\segmento_L1\20140704_1619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722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maro\Documents\Especialização em Automação Industrial\TCC\Pecas_robo\segmento_L1\20140704_1559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60" y="16722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maro\Documents\Especialização em Automação Industrial\TCC\Pecas_robo\segmento_L1\20140704_1638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72" y="16722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maro\Documents\Especialização em Automação Industrial\TCC\Pecas_robo\segmento_L1\20140714_17205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Amaro\Documents\Especialização em Automação Industrial\TCC\Pecas_robo\segmento_L1\20140714_17334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60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Amaro\Documents\Especialização em Automação Industrial\TCC\Pecas_robo\segmento_L1\20140714_17360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72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2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(Furação)</a:t>
            </a:r>
            <a:endParaRPr lang="pt-BR" dirty="0"/>
          </a:p>
        </p:txBody>
      </p:sp>
      <p:pic>
        <p:nvPicPr>
          <p:cNvPr id="8194" name="Picture 2" descr="C:\Users\Amaro\Documents\Especialização em Automação Industrial\TCC\Pecas_robo\segmento_L1\20140714_1740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722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maro\Documents\Especialização em Automação Industrial\TCC\Pecas_robo\segmento_L1\20140715_0948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788" y="16722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Amaro\Documents\Especialização em Automação Industrial\TCC\Pecas_robo\segmento_L1\20140715_1017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Amaro\Documents\Especialização em Automação Industrial\TCC\Pecas_robo\segmento_L1\20140715_09593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040" y="16722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:\Users\Amaro\Documents\Especialização em Automação Industrial\TCC\Pecas_robo\segmento_L1\20140715_10283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788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C:\Users\Amaro\Documents\Especialização em Automação Industrial\TCC\Pecas_robo\segmento_L1\20140715_10290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040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00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229200"/>
            <a:ext cx="8229600" cy="1224136"/>
          </a:xfrm>
        </p:spPr>
        <p:txBody>
          <a:bodyPr>
            <a:normAutofit/>
          </a:bodyPr>
          <a:lstStyle/>
          <a:p>
            <a:r>
              <a:rPr lang="pt-BR" dirty="0" smtClean="0"/>
              <a:t>Controlador: Sistema computacional dedicado ao controle do Manipulador</a:t>
            </a:r>
          </a:p>
          <a:p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93437"/>
            <a:ext cx="8229600" cy="38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1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(Furação)</a:t>
            </a:r>
            <a:endParaRPr lang="pt-BR" dirty="0"/>
          </a:p>
        </p:txBody>
      </p:sp>
      <p:pic>
        <p:nvPicPr>
          <p:cNvPr id="9218" name="Picture 2" descr="C:\Users\Amaro\Documents\Especialização em Automação Industrial\TCC\Pecas_robo\segmento_L1\20140715_1029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Amaro\Documents\Especialização em Automação Industrial\TCC\Pecas_robo\segmento_L1\20140715_10293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052" y="177281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Amaro\Documents\Especialização em Automação Industrial\TCC\Pecas_robo\segmento_L1\20140715_10315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552" y="177281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Amaro\Documents\Especialização em Automação Industrial\TCC\Pecas_robo\segmento_L1\20140715_10345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324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Amaro\Documents\Especialização em Automação Industrial\TCC\Pecas_robo\segmento_L1\20140715_1047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052" y="38661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Users\Amaro\Documents\Especialização em Automação Industrial\TCC\Pecas_robo\segmento_L1\20140715_10523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552" y="38661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22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(Furação)</a:t>
            </a:r>
            <a:endParaRPr lang="pt-BR" dirty="0"/>
          </a:p>
        </p:txBody>
      </p:sp>
      <p:pic>
        <p:nvPicPr>
          <p:cNvPr id="10242" name="Picture 2" descr="C:\Users\Amaro\Documents\Especialização em Automação Industrial\TCC\Pecas_robo\segmento_L1\20140715_1103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Amaro\Documents\Especialização em Automação Industrial\TCC\Pecas_robo\segmento_L1\20140715_11035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70080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Amaro\Documents\Especialização em Automação Industrial\TCC\Pecas_robo\segmento_L1\20140715_11102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64" y="170080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Amaro\Documents\Especialização em Automação Industrial\TCC\Pecas_robo\segmento_L1\20140715_11265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Amaro\Documents\Especialização em Automação Industrial\TCC\Pecas_robo\segmento_L1\20140715_1128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Amaro\Documents\Especialização em Automação Industrial\TCC\Pecas_robo\segmento_L1\20140715_11280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64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73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5" name="Picture 4"/>
          <p:cNvPicPr/>
          <p:nvPr/>
        </p:nvPicPr>
        <p:blipFill>
          <a:blip r:embed="rId2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1760" y="1556792"/>
            <a:ext cx="4464496" cy="43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5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1026" name="Picture 2" descr="C:\Users\Amaro\Documents\Especialização em Automação Industrial\TCC\Pecas_robo\Base_giratoria\20140623_1831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maro\Documents\Especialização em Automação Industrial\TCC\Pecas_robo\Base_giratoria\20140623_18324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278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maro\Documents\Especialização em Automação Industrial\TCC\Pecas_robo\Base_giratoria\20140623_1833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012" y="19329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maro\Documents\Especialização em Automação Industrial\TCC\Pecas_robo\Base_giratoria\20140623_1834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maro\Documents\Especialização em Automação Industrial\TCC\Pecas_robo\Base_giratoria\20140627_12302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792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Amaro\Documents\Especialização em Automação Industrial\TCC\Pecas_robo\Base_giratoria\20140627_12303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012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8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2051" name="Picture 3" descr="C:\Users\Amaro\Documents\Especialização em Automação Industrial\TCC\Pecas_robo\Base_giratoria\20140708_1706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744" y="2034893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maro\Documents\Especialização em Automação Industrial\TCC\Pecas_robo\Base_giratoria\20140708_17053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0" y="20322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maro\Documents\Especialização em Automação Industrial\TCC\Pecas_robo\Base_giratoria\20140708_1713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48" y="2034893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maro\Documents\Especialização em Automação Industrial\TCC\Pecas_robo\Base_giratoria\20140708_17131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0" y="412049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maro\Documents\Especialização em Automação Industrial\TCC\Pecas_robo\Base_giratoria\20140717_16222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744" y="412049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Amaro\Documents\Especialização em Automação Industrial\TCC\Pecas_robo\Base_giratoria\20140717_16224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48" y="412049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6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3074" name="Picture 2" descr="C:\Users\Amaro\Documents\Especialização em Automação Industrial\TCC\Pecas_robo\Base_giratoria\20140717_1623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maro\Documents\Especialização em Automação Industrial\TCC\Pecas_robo\Base_giratoria\20140717_1638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52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maro\Documents\Especialização em Automação Industrial\TCC\Pecas_robo\Base_giratoria\20140717_16385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056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maro\Documents\Especialização em Automação Industrial\TCC\Pecas_robo\Base_giratoria\20140717_16391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Amaro\Documents\Especialização em Automação Industrial\TCC\Pecas_robo\Base_giratoria\20140717_16392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056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Amaro\Documents\Especialização em Automação Industrial\TCC\Pecas_robo\Base_giratoria\20140717_1639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52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11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4098" name="Picture 2" descr="C:\Users\Amaro\Documents\Especialização em Automação Industrial\TCC\Pecas_robo\Base_giratoria\20140717_1651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 descr="C:\Users\Amaro\Documents\Especialização em Automação Industrial\TCC\Pecas_robo\Base_giratoria\20140717_1646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maro\Documents\Especialização em Automação Industrial\TCC\Pecas_robo\Base_giratoria\20140717_16513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maro\Documents\Especialização em Automação Industrial\TCC\Pecas_robo\Base_giratoria\20140717_16513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170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maro\Documents\Especialização em Automação Industrial\TCC\Pecas_robo\Base_giratoria\20140717_17062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56" y="371703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maro\Documents\Especialização em Automação Industrial\TCC\Pecas_robo\Base_giratoria\20140717_17063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960" y="371703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37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5122" name="Picture 2" descr="C:\Users\Amaro\Documents\Especialização em Automação Industrial\TCC\Pecas_robo\Base_giratoria\20140717_1738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15200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maro\Documents\Especialização em Automação Industrial\TCC\Pecas_robo\Base_giratoria\20140717_1738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315200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Amaro\Documents\Especialização em Automação Industrial\TCC\Pecas_robo\Base_giratoria\20140717_1738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320508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Amaro\Documents\Especialização em Automação Industrial\TCC\Pecas_robo\segmento_L3\20140627_1400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92" y="407707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Amaro\Documents\Especialização em Automação Industrial\TCC\Pecas_robo\segmento_L3\20140627_1401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868" y="407707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C:\Users\Amaro\Documents\Especialização em Automação Industrial\TCC\Pecas_robo\segmento_L3\20140627_14013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84" y="407707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354913" y="6049872"/>
            <a:ext cx="831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Extraindo a peça que mais tarde seria a cruzeta que liga a barra roscada ao eixo </a:t>
            </a:r>
          </a:p>
          <a:p>
            <a:r>
              <a:rPr lang="pt-BR" dirty="0" smtClean="0"/>
              <a:t>do servo da junta J0, enquanto se extraía uma das peças do segmento L3. 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07504" y="3950907"/>
            <a:ext cx="8928992" cy="2745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8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3" name="Picture 6" descr="C:\Users\Amaro\Documents\Especialização em Automação Industrial\TCC\Pecas_robo\Base_giratoria\20140721_1523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9552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Amaro\Documents\Especialização em Automação Industrial\TCC\Pecas_robo\Base_giratoria\20140721_15235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75856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maro\Documents\Especialização em Automação Industrial\TCC\Pecas_robo\Base_giratoria\20140721_15572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12160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Amaro\Documents\Especialização em Automação Industrial\TCC\Pecas_robo\Base_giratoria\20140721_16165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9552" y="436776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Amaro\Documents\Especialização em Automação Industrial\TCC\Pecas_robo\Base_giratoria\20140721_16170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75856" y="436731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Amaro\Documents\Especialização em Automação Industrial\TCC\Pecas_robo\Base_giratoria\20140721_17200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12160" y="436731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48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7170" name="Picture 2" descr="C:\Users\Amaro\Documents\Especialização em Automação Industrial\TCC\Pecas_robo\Base_giratoria\20140721_1721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336" y="15567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maro\Documents\Especialização em Automação Industrial\TCC\Pecas_robo\Base_giratoria\20140721_1753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90696" y="15567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maro\Documents\Especialização em Automação Industrial\TCC\Pecas_robo\Base_giratoria\20140721_1754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46056" y="15567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maro\Documents\Especialização em Automação Industrial\TCC\Pecas_robo\Base_giratoria\20140722_1531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45090" y="43338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Amaro\Documents\Especialização em Automação Industrial\TCC\Pecas_robo\Base_giratoria\20140722_16003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90696" y="43338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Amaro\Documents\Especialização em Automação Industrial\TCC\Pecas_robo\Base_giratoria\20140722_1623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46056" y="43338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229200"/>
            <a:ext cx="8229600" cy="1152128"/>
          </a:xfrm>
        </p:spPr>
        <p:txBody>
          <a:bodyPr>
            <a:normAutofit/>
          </a:bodyPr>
          <a:lstStyle/>
          <a:p>
            <a:r>
              <a:rPr lang="pt-BR" dirty="0" smtClean="0"/>
              <a:t>Computador (Estação de Trabalho): Interface amigável com o operador</a:t>
            </a:r>
            <a:endParaRPr lang="pt-BR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93437"/>
            <a:ext cx="8229600" cy="38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2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8194" name="Picture 2" descr="C:\Users\Amaro\Documents\Especialização em Automação Industrial\TCC\Pecas_robo\Base_giratoria\20140722_1623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9552" y="15567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maro\Documents\Especialização em Automação Industrial\TCC\Pecas_robo\Base_giratoria\20140722_16234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75856" y="15567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Amaro\Documents\Especialização em Automação Industrial\TCC\Pecas_robo\Base_giratoria\20140722_1646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12160" y="15567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Amaro\Documents\Especialização em Automação Industrial\TCC\Pecas_robo\Base_giratoria\20140722_1650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52" y="3995203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Amaro\Documents\Especialização em Automação Industrial\TCC\Pecas_robo\Base_giratoria\20140722_16514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56" y="3995203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Amaro\Documents\Especialização em Automação Industrial\TCC\Pecas_robo\Base_giratoria\20140722_17234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960" y="3995203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40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9218" name="Picture 2" descr="C:\Users\Amaro\Documents\Especialização em Automação Industrial\TCC\Pecas_robo\Base_giratoria\20140725_1852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31826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Amaro\Documents\Especialização em Automação Industrial\TCC\Pecas_robo\Base_giratoria\20140725_1853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4265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Amaro\Documents\Especialização em Automação Industrial\TCC\Pecas_robo\Base_giratoria\20140725_1853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374664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Amaro\Documents\Especialização em Automação Industrial\TCC\Pecas_robo\Base_giratoria\20140725_1854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110968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18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fixa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4574" y="2139696"/>
            <a:ext cx="573485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Base fixa</a:t>
            </a:r>
          </a:p>
        </p:txBody>
      </p:sp>
      <p:pic>
        <p:nvPicPr>
          <p:cNvPr id="1026" name="Picture 2" descr="C:\Users\Amaro\Documents\Especialização em Automação Industrial\TCC\Pecas_robo\Base_fixa\20140725_1854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15200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maro\Documents\Especialização em Automação Industrial\TCC\Pecas_robo\Base_fixa\20140725_1854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315200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maro\Documents\Especialização em Automação Industrial\TCC\Pecas_robo\Base_fixa\20140725_19034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336816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maro\Documents\Especialização em Automação Industrial\TCC\Pecas_robo\Base_fixa\20140728_1617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07707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maro\Documents\Especialização em Automação Industrial\TCC\Pecas_robo\Base_fixa\20140728_16563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07707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maro\Documents\Especialização em Automação Industrial\TCC\Pecas_robo\Base_fixa\20140728_16564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07707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8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Base fixa</a:t>
            </a:r>
          </a:p>
        </p:txBody>
      </p:sp>
      <p:pic>
        <p:nvPicPr>
          <p:cNvPr id="2050" name="Picture 2" descr="C:\Users\Amaro\Documents\Especialização em Automação Industrial\TCC\Pecas_robo\Base_fixa\20140728_16565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15200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maro\Documents\Especialização em Automação Industrial\TCC\Pecas_robo\Base_fixa\20140728_1701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932" y="1326026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maro\Documents\Especialização em Automação Industrial\TCC\Pecas_robo\Base_fixa\20140728_1720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60" y="1354269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maro\Documents\Especialização em Automação Industrial\TCC\Pecas_robo\Base_fixa\20140728_17470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07707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maro\Documents\Especialização em Automação Industrial\TCC\Pecas_robo\Base_fixa\20140728_17473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932" y="407707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Amaro\Documents\Especialização em Automação Industrial\TCC\Pecas_robo\Base_fixa\20140728_18003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60" y="407707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18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Base fixa</a:t>
            </a:r>
          </a:p>
        </p:txBody>
      </p:sp>
      <p:pic>
        <p:nvPicPr>
          <p:cNvPr id="3075" name="Picture 3" descr="C:\Users\Amaro\Documents\Especialização em Automação Industrial\TCC\Pecas_robo\Base_fixa\20140728_18004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6" y="1597538"/>
            <a:ext cx="3341259" cy="445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maro\Documents\Especialização em Automação Industrial\TCC\Pecas_robo\Base_fixa\20140728_1801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04864"/>
            <a:ext cx="432048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61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Manipulador</a:t>
            </a:r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975" y="1268760"/>
            <a:ext cx="3528392" cy="5162755"/>
          </a:xfrm>
          <a:prstGeom prst="rect">
            <a:avLst/>
          </a:prstGeom>
        </p:spPr>
      </p:pic>
      <p:pic>
        <p:nvPicPr>
          <p:cNvPr id="5" name="Picture 4" descr="C:\Users\Amaro\Pictures\20150626_160541.jpg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20" r="21072"/>
          <a:stretch/>
        </p:blipFill>
        <p:spPr bwMode="auto">
          <a:xfrm>
            <a:off x="4388312" y="1329944"/>
            <a:ext cx="2405108" cy="51015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8426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Placas</a:t>
            </a:r>
            <a:endParaRPr lang="pt-BR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 rot="10800000">
            <a:off x="115927" y="2348878"/>
            <a:ext cx="3375952" cy="20162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https://a.pololu-files.com/picture/0J2343.1200.jpg?c2ecc7dfd9514809dc978ba1514761e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377" y="2230770"/>
            <a:ext cx="2989871" cy="33584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Left-Right Arrow 5"/>
          <p:cNvSpPr/>
          <p:nvPr/>
        </p:nvSpPr>
        <p:spPr>
          <a:xfrm>
            <a:off x="3634071" y="1412776"/>
            <a:ext cx="2301026" cy="3600400"/>
          </a:xfrm>
          <a:prstGeom prst="leftRightArrow">
            <a:avLst>
              <a:gd name="adj1" fmla="val 60152"/>
              <a:gd name="adj2" fmla="val 241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RD4 -&gt; RST</a:t>
            </a:r>
            <a:endParaRPr lang="pt-BR" sz="4400" dirty="0">
              <a:effectLst/>
              <a:latin typeface="Times New Roman"/>
              <a:ea typeface="Calibri"/>
              <a:cs typeface="Times New Roman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RD5 &lt;- ERR</a:t>
            </a:r>
            <a:endParaRPr lang="pt-BR" sz="4400" dirty="0">
              <a:effectLst/>
              <a:latin typeface="Times New Roman"/>
              <a:ea typeface="Calibri"/>
              <a:cs typeface="Times New Roman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RD6 -&gt;RX</a:t>
            </a:r>
            <a:endParaRPr lang="pt-BR" sz="4400" dirty="0">
              <a:effectLst/>
              <a:latin typeface="Times New Roman"/>
              <a:ea typeface="Calibri"/>
              <a:cs typeface="Times New Roman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RD7 </a:t>
            </a:r>
            <a:r>
              <a:rPr lang="pt-BR" sz="2400" dirty="0" smtClean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&lt;- </a:t>
            </a:r>
            <a:r>
              <a:rPr lang="pt-BR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TX</a:t>
            </a:r>
            <a:endParaRPr lang="pt-BR" sz="4400" dirty="0">
              <a:effectLst/>
              <a:latin typeface="Times New Roman"/>
              <a:ea typeface="Calibri"/>
              <a:cs typeface="Times New Roman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35097" y="2780928"/>
            <a:ext cx="1301199" cy="1008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8" name="Rounded Rectangle 7"/>
          <p:cNvSpPr/>
          <p:nvPr/>
        </p:nvSpPr>
        <p:spPr>
          <a:xfrm>
            <a:off x="3053188" y="2780928"/>
            <a:ext cx="475507" cy="5760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501588" y="4365103"/>
            <a:ext cx="278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Controlador (Ready For PIC)</a:t>
            </a:r>
            <a:endParaRPr lang="pt-BR" dirty="0"/>
          </a:p>
        </p:txBody>
      </p:sp>
      <p:sp>
        <p:nvSpPr>
          <p:cNvPr id="10" name="TextBox 9"/>
          <p:cNvSpPr txBox="1"/>
          <p:nvPr/>
        </p:nvSpPr>
        <p:spPr>
          <a:xfrm>
            <a:off x="5652120" y="5642817"/>
            <a:ext cx="289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Acionador (Mini Maestro 24)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26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Placas</a:t>
            </a:r>
            <a:endParaRPr lang="pt-BR" dirty="0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 rot="10800000">
            <a:off x="2354266" y="1742611"/>
            <a:ext cx="6199624" cy="37026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" t="2529" r="1862" b="3386"/>
          <a:stretch/>
        </p:blipFill>
        <p:spPr bwMode="auto">
          <a:xfrm rot="10800000">
            <a:off x="82104" y="2022624"/>
            <a:ext cx="2890591" cy="17281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71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Conceitos</a:t>
            </a:r>
            <a:r>
              <a:rPr lang="en-US" sz="2800" dirty="0" smtClean="0"/>
              <a:t> </a:t>
            </a:r>
            <a:r>
              <a:rPr lang="en-US" sz="2800" dirty="0" err="1" smtClean="0"/>
              <a:t>Aplicados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Concepção Inicial e </a:t>
            </a:r>
            <a:r>
              <a:rPr lang="en-US" sz="2800" dirty="0" err="1" smtClean="0"/>
              <a:t>Projeto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Desenvolvimento</a:t>
            </a:r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Manipulador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Comandos</a:t>
            </a:r>
            <a:r>
              <a:rPr lang="en-US" sz="2400" dirty="0" smtClean="0"/>
              <a:t> </a:t>
            </a:r>
            <a:r>
              <a:rPr lang="en-US" sz="2400" dirty="0" err="1" smtClean="0"/>
              <a:t>principais</a:t>
            </a:r>
            <a:r>
              <a:rPr lang="en-US" sz="2400" dirty="0" smtClean="0"/>
              <a:t> do </a:t>
            </a:r>
            <a:r>
              <a:rPr lang="en-US" sz="2400" dirty="0" err="1" smtClean="0"/>
              <a:t>controlador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Software de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e </a:t>
            </a:r>
            <a:r>
              <a:rPr lang="en-US" sz="2400" dirty="0" err="1" smtClean="0"/>
              <a:t>configuração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Resultados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0228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229200"/>
            <a:ext cx="8229600" cy="1368192"/>
          </a:xfrm>
        </p:spPr>
        <p:txBody>
          <a:bodyPr>
            <a:normAutofit/>
          </a:bodyPr>
          <a:lstStyle/>
          <a:p>
            <a:r>
              <a:rPr lang="pt-BR" dirty="0" err="1" smtClean="0"/>
              <a:t>Teach</a:t>
            </a:r>
            <a:r>
              <a:rPr lang="pt-BR" dirty="0" smtClean="0"/>
              <a:t> </a:t>
            </a:r>
            <a:r>
              <a:rPr lang="pt-BR" dirty="0" err="1" smtClean="0"/>
              <a:t>Pedant</a:t>
            </a:r>
            <a:r>
              <a:rPr lang="pt-BR" dirty="0" smtClean="0"/>
              <a:t> (Terminal de Programação): programação de pontos</a:t>
            </a:r>
          </a:p>
          <a:p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93437"/>
            <a:ext cx="8229600" cy="38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2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Enviados do PC para o controlador via porta serial (por USB ou Bluetooth)</a:t>
            </a:r>
          </a:p>
          <a:p>
            <a:r>
              <a:rPr lang="pt-BR" dirty="0" smtClean="0"/>
              <a:t>Utilizam caracteres ASCII</a:t>
            </a:r>
          </a:p>
          <a:p>
            <a:r>
              <a:rPr lang="pt-BR" dirty="0" smtClean="0"/>
              <a:t>Segue protocolo desenvolvido neste trabalho</a:t>
            </a:r>
          </a:p>
          <a:p>
            <a:r>
              <a:rPr lang="pt-BR" dirty="0" smtClean="0"/>
              <a:t>Inclui comandos de acionamento e configuração de posições limites</a:t>
            </a:r>
          </a:p>
          <a:p>
            <a:r>
              <a:rPr lang="pt-BR" dirty="0" smtClean="0"/>
              <a:t>Comandos sempre serão enviados entre colchetes ([&lt;comando&gt;&lt;parâmetros&gt;])</a:t>
            </a:r>
          </a:p>
        </p:txBody>
      </p:sp>
    </p:spTree>
    <p:extLst>
      <p:ext uri="{BB962C8B-B14F-4D97-AF65-F5344CB8AC3E}">
        <p14:creationId xmlns:p14="http://schemas.microsoft.com/office/powerpoint/2010/main" val="333762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Comando JST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JST: Junta Setar Tempo. Comanda o controlador a posicionar 1 ou mais juntas. Sintaxe:</a:t>
            </a:r>
          </a:p>
          <a:p>
            <a:r>
              <a:rPr lang="pt-BR" dirty="0"/>
              <a:t>[JSTANNNNBNNNNCNNNNDNNNNENNNNGNNNN</a:t>
            </a:r>
            <a:r>
              <a:rPr lang="pt-BR" dirty="0" smtClean="0"/>
              <a:t>] </a:t>
            </a:r>
          </a:p>
          <a:p>
            <a:r>
              <a:rPr lang="pt-BR" dirty="0" smtClean="0"/>
              <a:t>Onde NNNN são os 4 digitos do valor da posição dado em microssegundos (largura de pulso enviado para o servo) e A,...,E, G são as letras correspondentes às juntas 0,...,4 e garra, respectivamente.</a:t>
            </a:r>
          </a:p>
          <a:p>
            <a:r>
              <a:rPr lang="pt-BR" dirty="0" smtClean="0"/>
              <a:t>Resposta durante o movimento:</a:t>
            </a:r>
          </a:p>
          <a:p>
            <a:r>
              <a:rPr lang="pt-BR" dirty="0" smtClean="0"/>
              <a:t>[MOVANNNNBNNNNCNNNNDNNNNENNNNGNNNN]</a:t>
            </a:r>
          </a:p>
          <a:p>
            <a:r>
              <a:rPr lang="pt-BR" dirty="0" smtClean="0"/>
              <a:t>Resposta final: mesmo comando com as posições finais de todas as juntas (em microssegundos)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438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 JST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00200"/>
            <a:ext cx="8291264" cy="4637112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pt-BR" sz="6400" dirty="0" smtClean="0"/>
              <a:t>Exemplo: </a:t>
            </a:r>
            <a:r>
              <a:rPr lang="pt-BR" sz="6400" dirty="0"/>
              <a:t>[JSTA1400B2210C1050D1220E1430G0580]</a:t>
            </a:r>
          </a:p>
          <a:p>
            <a:pPr marL="0" indent="0">
              <a:buNone/>
            </a:pPr>
            <a:r>
              <a:rPr lang="pt-BR" sz="6400" dirty="0" smtClean="0"/>
              <a:t> Resposta completa: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MOVA1466B2200C1000D1200E1400G0500]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MOVA1464B2201C1002D1203E1403G0550]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MOVA1461B2205C1007D1210E1410G0550]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MOVA1455B2210C1015D1220E1421G0551]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MOVA1448B2210C1027D1220E1430G0551]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MOVA1438B2210C1041D1220E1430G0552]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MOVA1400B2210C1050D1220E1430G0579]</a:t>
            </a:r>
          </a:p>
          <a:p>
            <a:pPr marL="0" indent="0">
              <a:buNone/>
            </a:pPr>
            <a:r>
              <a:rPr lang="pt-BR" sz="6400" dirty="0"/>
              <a:t>[MOVA1400B2210C1050D1220E1430G0580]</a:t>
            </a:r>
          </a:p>
          <a:p>
            <a:pPr marL="0" indent="0">
              <a:buNone/>
            </a:pPr>
            <a:r>
              <a:rPr lang="pt-BR" sz="6400" dirty="0"/>
              <a:t>[JSTA1400B2210C1050D1220E1430G0580]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510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Conceitos</a:t>
            </a:r>
            <a:r>
              <a:rPr lang="en-US" sz="2800" dirty="0" smtClean="0"/>
              <a:t> </a:t>
            </a:r>
            <a:r>
              <a:rPr lang="en-US" sz="2800" dirty="0" err="1" smtClean="0"/>
              <a:t>Aplicados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Concepção Inicial e </a:t>
            </a:r>
            <a:r>
              <a:rPr lang="en-US" sz="2800" dirty="0" err="1" smtClean="0"/>
              <a:t>Projeto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Desenvolvimento</a:t>
            </a:r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Manipulador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Comandos</a:t>
            </a:r>
            <a:r>
              <a:rPr lang="en-US" sz="2400" dirty="0" smtClean="0"/>
              <a:t> </a:t>
            </a:r>
            <a:r>
              <a:rPr lang="en-US" sz="2400" dirty="0" err="1" smtClean="0"/>
              <a:t>principais</a:t>
            </a:r>
            <a:r>
              <a:rPr lang="en-US" sz="2400" dirty="0" smtClean="0"/>
              <a:t> do </a:t>
            </a:r>
            <a:r>
              <a:rPr lang="en-US" sz="2400" dirty="0" err="1" smtClean="0"/>
              <a:t>controlador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Software de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e </a:t>
            </a:r>
            <a:r>
              <a:rPr lang="en-US" sz="2400" dirty="0" err="1" smtClean="0"/>
              <a:t>configuração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Resultados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76381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Tela de Controle e</a:t>
            </a:r>
            <a:br>
              <a:rPr lang="pt-BR" dirty="0" smtClean="0"/>
            </a:br>
            <a:r>
              <a:rPr lang="pt-BR" dirty="0" smtClean="0"/>
              <a:t> Configuração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620" y="1600200"/>
            <a:ext cx="8513775" cy="51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6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Tela de Controle </a:t>
            </a:r>
            <a:br>
              <a:rPr lang="pt-BR" dirty="0" smtClean="0"/>
            </a:br>
            <a:r>
              <a:rPr lang="pt-BR" dirty="0" smtClean="0"/>
              <a:t>e Configuração</a:t>
            </a:r>
            <a:endParaRPr lang="pt-BR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640960" cy="5179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868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Conceitos</a:t>
            </a:r>
            <a:r>
              <a:rPr lang="en-US" sz="2800" dirty="0" smtClean="0"/>
              <a:t> </a:t>
            </a:r>
            <a:r>
              <a:rPr lang="en-US" sz="2800" dirty="0" err="1" smtClean="0"/>
              <a:t>Aplicados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Concepção Inicial e </a:t>
            </a:r>
            <a:r>
              <a:rPr lang="en-US" sz="2800" dirty="0" err="1" smtClean="0"/>
              <a:t>Projeto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Desenvolvimento</a:t>
            </a:r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Manipulador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Comandos</a:t>
            </a:r>
            <a:r>
              <a:rPr lang="en-US" sz="2400" dirty="0" smtClean="0"/>
              <a:t> </a:t>
            </a:r>
            <a:r>
              <a:rPr lang="en-US" sz="2400" dirty="0" err="1" smtClean="0"/>
              <a:t>principais</a:t>
            </a:r>
            <a:r>
              <a:rPr lang="en-US" sz="2400" dirty="0" smtClean="0"/>
              <a:t> do </a:t>
            </a:r>
            <a:r>
              <a:rPr lang="en-US" sz="2400" dirty="0" err="1" smtClean="0"/>
              <a:t>controlador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Software de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e </a:t>
            </a:r>
            <a:r>
              <a:rPr lang="en-US" sz="2400" dirty="0" err="1" smtClean="0"/>
              <a:t>configuração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Resultados</a:t>
            </a:r>
            <a:r>
              <a:rPr lang="en-US" dirty="0" smtClean="0"/>
              <a:t>, </a:t>
            </a:r>
            <a:r>
              <a:rPr lang="en-US" dirty="0" err="1" smtClean="0"/>
              <a:t>Considerações</a:t>
            </a:r>
            <a:r>
              <a:rPr lang="en-US" dirty="0" smtClean="0"/>
              <a:t> </a:t>
            </a:r>
            <a:r>
              <a:rPr lang="en-US" dirty="0" err="1" smtClean="0"/>
              <a:t>Finais</a:t>
            </a:r>
            <a:r>
              <a:rPr lang="en-US" dirty="0" smtClean="0"/>
              <a:t> e </a:t>
            </a:r>
            <a:r>
              <a:rPr lang="en-US" dirty="0" err="1" smtClean="0"/>
              <a:t>Planos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o </a:t>
            </a:r>
            <a:r>
              <a:rPr lang="en-US" dirty="0" err="1" smtClean="0"/>
              <a:t>Futuro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897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Bluetooth ocasionamente perde conexão. </a:t>
            </a:r>
          </a:p>
          <a:p>
            <a:r>
              <a:rPr lang="pt-BR" dirty="0" smtClean="0"/>
              <a:t>Conexão USB mais estável</a:t>
            </a:r>
          </a:p>
          <a:p>
            <a:r>
              <a:rPr lang="pt-BR" dirty="0" smtClean="0"/>
              <a:t>Placa de controle para de responder quando os comandos são enviados em uma sucessão muito rápida, tanto em Bluetooth quanto em USB.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695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Movimentos bruscos quando velocidades e acelerações estão em zero. Mesmo comportamento quando velocidades e acelerações são muito altas.</a:t>
            </a:r>
          </a:p>
          <a:p>
            <a:r>
              <a:rPr lang="pt-BR" dirty="0"/>
              <a:t>Cuidados com movimentos bruscos na </a:t>
            </a:r>
            <a:r>
              <a:rPr lang="pt-BR" dirty="0" smtClean="0"/>
              <a:t>inicialização, pois a Mini Maestro 24 desconhece a posição corrente das juntas nesse momento.</a:t>
            </a:r>
          </a:p>
          <a:p>
            <a:r>
              <a:rPr lang="pt-BR" dirty="0" smtClean="0"/>
              <a:t>Estabelecimento da posição de repouso.</a:t>
            </a:r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035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Resultados </a:t>
            </a:r>
            <a:br>
              <a:rPr lang="pt-BR" dirty="0" smtClean="0"/>
            </a:br>
            <a:r>
              <a:rPr lang="pt-BR" dirty="0" smtClean="0"/>
              <a:t>(Posição de Repouso)</a:t>
            </a:r>
            <a:endParaRPr lang="pt-BR" dirty="0"/>
          </a:p>
        </p:txBody>
      </p:sp>
      <p:pic>
        <p:nvPicPr>
          <p:cNvPr id="4" name="Content Placeholder 3" descr="C:\Users\Amaro\Pictures\20150627_091316.jpg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4" r="9949"/>
          <a:stretch/>
        </p:blipFill>
        <p:spPr bwMode="auto">
          <a:xfrm rot="5400000">
            <a:off x="2081816" y="2030752"/>
            <a:ext cx="4722643" cy="37747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5430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pice">
  <a:themeElements>
    <a:clrScheme name="Ápice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Ápice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Ápic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7886</TotalTime>
  <Words>3804</Words>
  <Application>Microsoft Office PowerPoint</Application>
  <PresentationFormat>Apresentação na tela (4:3)</PresentationFormat>
  <Paragraphs>589</Paragraphs>
  <Slides>114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114</vt:i4>
      </vt:variant>
    </vt:vector>
  </HeadingPairs>
  <TitlesOfParts>
    <vt:vector size="115" baseType="lpstr">
      <vt:lpstr>Ápice</vt:lpstr>
      <vt:lpstr>Projeto e desenvolvimento de um protótipo de braço robótico com 5 graus de liberdade</vt:lpstr>
      <vt:lpstr>Agenda</vt:lpstr>
      <vt:lpstr>Conceitos aplicados</vt:lpstr>
      <vt:lpstr>Robótica</vt:lpstr>
      <vt:lpstr>Hardware Típico</vt:lpstr>
      <vt:lpstr>Hardware Típico</vt:lpstr>
      <vt:lpstr>Hardware Típico</vt:lpstr>
      <vt:lpstr>Hardware Típico</vt:lpstr>
      <vt:lpstr>Hardware Típico</vt:lpstr>
      <vt:lpstr>Hardware Típico</vt:lpstr>
      <vt:lpstr>Representação de  mecanismos do manipulador</vt:lpstr>
      <vt:lpstr>Representação de  Mecanismos de Junta</vt:lpstr>
      <vt:lpstr>Representação de  Mecanismos (Exemplo)</vt:lpstr>
      <vt:lpstr>Microcontroladores</vt:lpstr>
      <vt:lpstr>Fabricantes de Microcontroladores e Microprocessadores</vt:lpstr>
      <vt:lpstr>Placas de desenvolvimento</vt:lpstr>
      <vt:lpstr>Placas de desenvolvimento</vt:lpstr>
      <vt:lpstr>Padrão EIA/TIA-232F  (RS-232)</vt:lpstr>
      <vt:lpstr>Padrão EIA/TIA-232F  (RS-232)</vt:lpstr>
      <vt:lpstr>Padrão EIA/TIA-232F  (RS-232)</vt:lpstr>
      <vt:lpstr>Padrão EIA/TIA-232F  (RS-232)</vt:lpstr>
      <vt:lpstr>Virtualização por USB</vt:lpstr>
      <vt:lpstr>Virtualização por Bluetooth</vt:lpstr>
      <vt:lpstr>Servomotores</vt:lpstr>
      <vt:lpstr>Servomotores</vt:lpstr>
      <vt:lpstr>Malha de controle</vt:lpstr>
      <vt:lpstr>Sinal de controle  (setpoint)</vt:lpstr>
      <vt:lpstr>Sinal de controle (setpoint)</vt:lpstr>
      <vt:lpstr>Servomotores</vt:lpstr>
      <vt:lpstr>Agenda</vt:lpstr>
      <vt:lpstr>Concepção Inicial</vt:lpstr>
      <vt:lpstr>Concepção Inicial</vt:lpstr>
      <vt:lpstr>Concepção Inicial</vt:lpstr>
      <vt:lpstr>Concepção Inicial</vt:lpstr>
      <vt:lpstr>Concepção Inicial</vt:lpstr>
      <vt:lpstr>Projeto</vt:lpstr>
      <vt:lpstr>Projeto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 (Escolha dos Servos)</vt:lpstr>
      <vt:lpstr>Projeto Segmentos (Elos)</vt:lpstr>
      <vt:lpstr>Agenda</vt:lpstr>
      <vt:lpstr>Desenvolvimento</vt:lpstr>
      <vt:lpstr>Segmentos</vt:lpstr>
      <vt:lpstr>Segmento L3</vt:lpstr>
      <vt:lpstr>Segmento L3 (Corte do Tubo)</vt:lpstr>
      <vt:lpstr>Segmento L3 (Extração do Tubo e Furação Inicial)</vt:lpstr>
      <vt:lpstr>Segmento L3 (Furos Alinhados ao Eixo do Servo)</vt:lpstr>
      <vt:lpstr>Segmento L3 (Suporte do Servo da Junta J4 e Link em L)</vt:lpstr>
      <vt:lpstr>Segmento L2</vt:lpstr>
      <vt:lpstr>Segmento L2  (Corte do tubo)</vt:lpstr>
      <vt:lpstr>Segmento L2 (Corte do tubo)</vt:lpstr>
      <vt:lpstr>Segmento L2 (Furação)</vt:lpstr>
      <vt:lpstr>Segmento L1</vt:lpstr>
      <vt:lpstr>Segmento L1 (Corte do tubo)</vt:lpstr>
      <vt:lpstr>Segmento L1 (Corte do tubo)</vt:lpstr>
      <vt:lpstr>Segmento L1 (Furação)</vt:lpstr>
      <vt:lpstr>Segmento L1 (Furação)</vt:lpstr>
      <vt:lpstr>Segmento L1 (Furação)</vt:lpstr>
      <vt:lpstr>Segmento L1 (Furação)</vt:lpstr>
      <vt:lpstr>Segmento L1 (Furação)</vt:lpstr>
      <vt:lpstr>Base giratória</vt:lpstr>
      <vt:lpstr>Base giratória</vt:lpstr>
      <vt:lpstr>Base giratória</vt:lpstr>
      <vt:lpstr>Base giratória</vt:lpstr>
      <vt:lpstr>Base giratória</vt:lpstr>
      <vt:lpstr>Base giratória</vt:lpstr>
      <vt:lpstr>Base giratória</vt:lpstr>
      <vt:lpstr>Base giratória</vt:lpstr>
      <vt:lpstr>Base giratória</vt:lpstr>
      <vt:lpstr>Base giratória</vt:lpstr>
      <vt:lpstr>Base fixa</vt:lpstr>
      <vt:lpstr>Base fixa</vt:lpstr>
      <vt:lpstr>Base fixa</vt:lpstr>
      <vt:lpstr>Base fixa</vt:lpstr>
      <vt:lpstr>Manipulador</vt:lpstr>
      <vt:lpstr>Placas</vt:lpstr>
      <vt:lpstr>Placas</vt:lpstr>
      <vt:lpstr>Agenda</vt:lpstr>
      <vt:lpstr>Comandos</vt:lpstr>
      <vt:lpstr>Comando JST</vt:lpstr>
      <vt:lpstr>Comando JST</vt:lpstr>
      <vt:lpstr>Agenda</vt:lpstr>
      <vt:lpstr>Tela de Controle e  Configuração</vt:lpstr>
      <vt:lpstr>Tela de Controle  e Configuração</vt:lpstr>
      <vt:lpstr>Agenda</vt:lpstr>
      <vt:lpstr>Resultados</vt:lpstr>
      <vt:lpstr>Resultados</vt:lpstr>
      <vt:lpstr>Resultados  (Posição de Repouso)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Considerações finais</vt:lpstr>
      <vt:lpstr>Considerações finais</vt:lpstr>
      <vt:lpstr>Considerações finais</vt:lpstr>
      <vt:lpstr>Planos para o futuro</vt:lpstr>
      <vt:lpstr>Planos para o futuro</vt:lpstr>
      <vt:lpstr>Planos para o futuro</vt:lpstr>
      <vt:lpstr>Planos para o futuro</vt:lpstr>
      <vt:lpstr>Referências</vt:lpstr>
    </vt:vector>
  </TitlesOfParts>
  <Company>PUCPR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PUCPR</dc:creator>
  <cp:lastModifiedBy>Amaro</cp:lastModifiedBy>
  <cp:revision>602</cp:revision>
  <cp:lastPrinted>2015-06-27T17:18:11Z</cp:lastPrinted>
  <dcterms:created xsi:type="dcterms:W3CDTF">2012-07-16T13:01:49Z</dcterms:created>
  <dcterms:modified xsi:type="dcterms:W3CDTF">2021-01-12T05:13:57Z</dcterms:modified>
</cp:coreProperties>
</file>